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3"/>
  </p:notesMasterIdLst>
  <p:handoutMasterIdLst>
    <p:handoutMasterId r:id="rId24"/>
  </p:handoutMasterIdLst>
  <p:sldIdLst>
    <p:sldId id="256" r:id="rId3"/>
    <p:sldId id="257" r:id="rId4"/>
    <p:sldId id="270" r:id="rId5"/>
    <p:sldId id="321" r:id="rId6"/>
    <p:sldId id="339" r:id="rId7"/>
    <p:sldId id="269" r:id="rId8"/>
    <p:sldId id="300" r:id="rId9"/>
    <p:sldId id="340" r:id="rId10"/>
    <p:sldId id="349" r:id="rId11"/>
    <p:sldId id="350" r:id="rId12"/>
    <p:sldId id="351" r:id="rId13"/>
    <p:sldId id="352" r:id="rId14"/>
    <p:sldId id="353" r:id="rId15"/>
    <p:sldId id="354" r:id="rId16"/>
    <p:sldId id="274" r:id="rId17"/>
    <p:sldId id="272" r:id="rId18"/>
    <p:sldId id="335" r:id="rId19"/>
    <p:sldId id="283" r:id="rId20"/>
    <p:sldId id="273" r:id="rId21"/>
    <p:sldId id="26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6EB8"/>
    <a:srgbClr val="7E0C6E"/>
    <a:srgbClr val="EFD700"/>
    <a:srgbClr val="EBD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155" d="100"/>
          <a:sy n="155" d="100"/>
        </p:scale>
        <p:origin x="162" y="180"/>
      </p:cViewPr>
      <p:guideLst/>
    </p:cSldViewPr>
  </p:slideViewPr>
  <p:notesTextViewPr>
    <p:cViewPr>
      <p:scale>
        <a:sx n="1" d="1"/>
        <a:sy n="1" d="1"/>
      </p:scale>
      <p:origin x="0" y="0"/>
    </p:cViewPr>
  </p:notesTextViewPr>
  <p:notesViewPr>
    <p:cSldViewPr snapToGrid="0">
      <p:cViewPr varScale="1">
        <p:scale>
          <a:sx n="119" d="100"/>
          <a:sy n="119" d="100"/>
        </p:scale>
        <p:origin x="3048"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473E7D-FC27-4893-8362-2764DBBADCE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E85DE3-6C54-4F7B-B018-1C6B54BC851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81306-AFC1-4CD6-9BDA-84B6E1C929D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10BBB-6439-4E86-954B-826F3FA2D36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AutoShape 16"/>
          <p:cNvSpPr>
            <a:spLocks noChangeArrowheads="1"/>
          </p:cNvSpPr>
          <p:nvPr userDrawn="1"/>
        </p:nvSpPr>
        <p:spPr bwMode="auto">
          <a:xfrm>
            <a:off x="-1" y="0"/>
            <a:ext cx="12193200" cy="42372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28" t="26124" r="33459" b="25562"/>
          <a:stretch>
            <a:fillRect/>
          </a:stretch>
        </p:blipFill>
        <p:spPr>
          <a:xfrm>
            <a:off x="10995171" y="5912561"/>
            <a:ext cx="721453" cy="721453"/>
          </a:xfrm>
          <a:prstGeom prst="rect">
            <a:avLst/>
          </a:prstGeom>
        </p:spPr>
      </p:pic>
      <p:pic>
        <p:nvPicPr>
          <p:cNvPr id="8" name="Picture 1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108734" y="5914014"/>
            <a:ext cx="720000" cy="7200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D9115A-4F6D-4ED2-BA41-B1CB00E5F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D8E94-DEAB-431C-8AC0-E255BED6156A}" type="slidenum">
              <a:rPr lang="zh-CN" altLang="en-US" smtClean="0"/>
            </a:fld>
            <a:endParaRPr lang="zh-CN" altLang="en-US"/>
          </a:p>
        </p:txBody>
      </p:sp>
      <p:sp>
        <p:nvSpPr>
          <p:cNvPr id="7"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8" name="日期占位符 3"/>
          <p:cNvSpPr txBox="1"/>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fld>
            <a:endParaRPr lang="zh-CN" altLang="en-US"/>
          </a:p>
        </p:txBody>
      </p:sp>
      <p:sp>
        <p:nvSpPr>
          <p:cNvPr id="9" name="页脚占位符 4"/>
          <p:cNvSpPr txBox="1"/>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mtClean="0"/>
              <a:t>XX</a:t>
            </a:r>
            <a:endParaRPr lang="zh-CN" altLang="en-US" dirty="0"/>
          </a:p>
        </p:txBody>
      </p:sp>
      <p:sp>
        <p:nvSpPr>
          <p:cNvPr id="10" name="灯片编号占位符 5"/>
          <p:cNvSpPr txBox="1"/>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D9115A-4F6D-4ED2-BA41-B1CB00E5F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D8E94-DEAB-431C-8AC0-E255BED6156A}" type="slidenum">
              <a:rPr lang="zh-CN" altLang="en-US" smtClean="0"/>
            </a:fld>
            <a:endParaRPr lang="zh-CN" altLang="en-US"/>
          </a:p>
        </p:txBody>
      </p:sp>
      <p:sp>
        <p:nvSpPr>
          <p:cNvPr id="7"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8" name="日期占位符 3"/>
          <p:cNvSpPr txBox="1"/>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fld>
            <a:endParaRPr lang="zh-CN" altLang="en-US"/>
          </a:p>
        </p:txBody>
      </p:sp>
      <p:sp>
        <p:nvSpPr>
          <p:cNvPr id="9" name="页脚占位符 4"/>
          <p:cNvSpPr txBox="1"/>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mtClean="0"/>
              <a:t>XX</a:t>
            </a:r>
            <a:endParaRPr lang="zh-CN" altLang="en-US" dirty="0"/>
          </a:p>
        </p:txBody>
      </p:sp>
      <p:sp>
        <p:nvSpPr>
          <p:cNvPr id="10" name="灯片编号占位符 5"/>
          <p:cNvSpPr txBox="1"/>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1200" y="6570000"/>
            <a:ext cx="3391500" cy="288000"/>
          </a:xfrm>
        </p:spPr>
        <p:txBody>
          <a:bodyPr/>
          <a:lstStyle>
            <a:lvl1pPr algn="ctr">
              <a:defRPr>
                <a:solidFill>
                  <a:schemeClr val="bg1"/>
                </a:solidFill>
              </a:defRPr>
            </a:lvl1pPr>
          </a:lstStyle>
          <a:p>
            <a:fld id="{A4D9115A-4F6D-4ED2-BA41-B1CB00E5F70D}" type="datetimeFigureOut">
              <a:rPr lang="zh-CN" altLang="en-US" smtClean="0"/>
            </a:fld>
            <a:endParaRPr lang="zh-CN" altLang="en-US"/>
          </a:p>
        </p:txBody>
      </p:sp>
      <p:sp>
        <p:nvSpPr>
          <p:cNvPr id="5" name="页脚占位符 4"/>
          <p:cNvSpPr>
            <a:spLocks noGrp="1"/>
          </p:cNvSpPr>
          <p:nvPr>
            <p:ph type="ftr" sz="quarter" idx="11"/>
          </p:nvPr>
        </p:nvSpPr>
        <p:spPr>
          <a:xfrm>
            <a:off x="3390299" y="6570000"/>
            <a:ext cx="6827489" cy="288000"/>
          </a:xfrm>
        </p:spPr>
        <p:txBody>
          <a:bodyPr/>
          <a:lstStyle>
            <a:lvl1pPr>
              <a:defRPr>
                <a:solidFill>
                  <a:schemeClr val="bg1"/>
                </a:solidFill>
              </a:defRPr>
            </a:lvl1pPr>
          </a:lstStyle>
          <a:p>
            <a:r>
              <a:rPr lang="en-US" altLang="zh-CN" dirty="0" smtClean="0"/>
              <a:t>XX</a:t>
            </a:r>
            <a:endParaRPr lang="zh-CN" altLang="en-US" dirty="0"/>
          </a:p>
        </p:txBody>
      </p:sp>
      <p:sp>
        <p:nvSpPr>
          <p:cNvPr id="6" name="灯片编号占位符 5"/>
          <p:cNvSpPr>
            <a:spLocks noGrp="1"/>
          </p:cNvSpPr>
          <p:nvPr>
            <p:ph type="sldNum" sz="quarter" idx="12"/>
          </p:nvPr>
        </p:nvSpPr>
        <p:spPr>
          <a:xfrm>
            <a:off x="10217790" y="6570000"/>
            <a:ext cx="1974209" cy="288000"/>
          </a:xfrm>
        </p:spPr>
        <p:txBody>
          <a:bodyPr/>
          <a:lstStyle>
            <a:lvl1pPr>
              <a:defRPr/>
            </a:lvl1pPr>
          </a:lstStyle>
          <a:p>
            <a:fld id="{ABF14452-8C96-4311-81FA-EF93C9DAC438}"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A4D9115A-4F6D-4ED2-BA41-B1CB00E5F7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D8E94-DEAB-431C-8AC0-E255BED6156A}" type="slidenum">
              <a:rPr lang="zh-CN" altLang="en-US" smtClean="0"/>
            </a:fld>
            <a:endParaRPr lang="zh-CN" altLang="en-US"/>
          </a:p>
        </p:txBody>
      </p:sp>
      <p:sp>
        <p:nvSpPr>
          <p:cNvPr id="7"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8" name="日期占位符 3"/>
          <p:cNvSpPr txBox="1"/>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fld>
            <a:endParaRPr lang="zh-CN" altLang="en-US"/>
          </a:p>
        </p:txBody>
      </p:sp>
      <p:sp>
        <p:nvSpPr>
          <p:cNvPr id="9" name="页脚占位符 4"/>
          <p:cNvSpPr txBox="1"/>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mtClean="0"/>
              <a:t>XX</a:t>
            </a:r>
            <a:endParaRPr lang="zh-CN" altLang="en-US" dirty="0"/>
          </a:p>
        </p:txBody>
      </p:sp>
      <p:sp>
        <p:nvSpPr>
          <p:cNvPr id="10" name="灯片编号占位符 5"/>
          <p:cNvSpPr txBox="1"/>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4D9115A-4F6D-4ED2-BA41-B1CB00E5F7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BD8E94-DEAB-431C-8AC0-E255BED6156A}" type="slidenum">
              <a:rPr lang="zh-CN" altLang="en-US" smtClean="0"/>
            </a:fld>
            <a:endParaRPr lang="zh-CN" altLang="en-US"/>
          </a:p>
        </p:txBody>
      </p:sp>
      <p:sp>
        <p:nvSpPr>
          <p:cNvPr id="12"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13" name="日期占位符 3"/>
          <p:cNvSpPr txBox="1"/>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fld>
            <a:endParaRPr lang="zh-CN" altLang="en-US"/>
          </a:p>
        </p:txBody>
      </p:sp>
      <p:sp>
        <p:nvSpPr>
          <p:cNvPr id="14" name="页脚占位符 4"/>
          <p:cNvSpPr txBox="1"/>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mtClean="0"/>
              <a:t>XX</a:t>
            </a:r>
            <a:endParaRPr lang="zh-CN" altLang="en-US" dirty="0"/>
          </a:p>
        </p:txBody>
      </p:sp>
      <p:sp>
        <p:nvSpPr>
          <p:cNvPr id="15" name="灯片编号占位符 5"/>
          <p:cNvSpPr txBox="1"/>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4D9115A-4F6D-4ED2-BA41-B1CB00E5F70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BBD8E94-DEAB-431C-8AC0-E255BED6156A}" type="slidenum">
              <a:rPr lang="zh-CN" altLang="en-US" smtClean="0"/>
            </a:fld>
            <a:endParaRPr lang="zh-CN" altLang="en-US"/>
          </a:p>
        </p:txBody>
      </p:sp>
      <p:sp>
        <p:nvSpPr>
          <p:cNvPr id="10"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11" name="日期占位符 3"/>
          <p:cNvSpPr txBox="1"/>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fld>
            <a:endParaRPr lang="zh-CN" altLang="en-US"/>
          </a:p>
        </p:txBody>
      </p:sp>
      <p:sp>
        <p:nvSpPr>
          <p:cNvPr id="12" name="页脚占位符 4"/>
          <p:cNvSpPr txBox="1"/>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mtClean="0"/>
              <a:t>XX</a:t>
            </a:r>
            <a:endParaRPr lang="zh-CN" altLang="en-US" dirty="0"/>
          </a:p>
        </p:txBody>
      </p:sp>
      <p:sp>
        <p:nvSpPr>
          <p:cNvPr id="13" name="灯片编号占位符 5"/>
          <p:cNvSpPr txBox="1"/>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D9115A-4F6D-4ED2-BA41-B1CB00E5F70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BBD8E94-DEAB-431C-8AC0-E255BED6156A}" type="slidenum">
              <a:rPr lang="zh-CN" altLang="en-US" smtClean="0"/>
            </a:fld>
            <a:endParaRPr lang="zh-CN" altLang="en-US"/>
          </a:p>
        </p:txBody>
      </p:sp>
      <p:sp>
        <p:nvSpPr>
          <p:cNvPr id="6"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7" name="日期占位符 3"/>
          <p:cNvSpPr txBox="1"/>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fld>
            <a:endParaRPr lang="zh-CN" altLang="en-US"/>
          </a:p>
        </p:txBody>
      </p:sp>
      <p:sp>
        <p:nvSpPr>
          <p:cNvPr id="8" name="页脚占位符 4"/>
          <p:cNvSpPr txBox="1"/>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mtClean="0"/>
              <a:t>XX</a:t>
            </a:r>
            <a:endParaRPr lang="zh-CN" altLang="en-US" dirty="0"/>
          </a:p>
        </p:txBody>
      </p:sp>
      <p:sp>
        <p:nvSpPr>
          <p:cNvPr id="9" name="灯片编号占位符 5"/>
          <p:cNvSpPr txBox="1"/>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D9115A-4F6D-4ED2-BA41-B1CB00E5F70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BBD8E94-DEAB-431C-8AC0-E255BED6156A}" type="slidenum">
              <a:rPr lang="zh-CN" altLang="en-US" smtClean="0"/>
            </a:fld>
            <a:endParaRPr lang="zh-CN" altLang="en-US"/>
          </a:p>
        </p:txBody>
      </p:sp>
      <p:sp>
        <p:nvSpPr>
          <p:cNvPr id="5"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6" name="日期占位符 3"/>
          <p:cNvSpPr txBox="1"/>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fld>
            <a:endParaRPr lang="zh-CN" altLang="en-US"/>
          </a:p>
        </p:txBody>
      </p:sp>
      <p:sp>
        <p:nvSpPr>
          <p:cNvPr id="7" name="页脚占位符 4"/>
          <p:cNvSpPr txBox="1"/>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mtClean="0"/>
              <a:t>XX</a:t>
            </a:r>
            <a:endParaRPr lang="zh-CN" altLang="en-US" dirty="0"/>
          </a:p>
        </p:txBody>
      </p:sp>
      <p:sp>
        <p:nvSpPr>
          <p:cNvPr id="8" name="灯片编号占位符 5"/>
          <p:cNvSpPr txBox="1"/>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A4D9115A-4F6D-4ED2-BA41-B1CB00E5F7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BD8E94-DEAB-431C-8AC0-E255BED6156A}" type="slidenum">
              <a:rPr lang="zh-CN" altLang="en-US" smtClean="0"/>
            </a:fld>
            <a:endParaRPr lang="zh-CN" altLang="en-US"/>
          </a:p>
        </p:txBody>
      </p:sp>
      <p:sp>
        <p:nvSpPr>
          <p:cNvPr id="8"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9" name="日期占位符 3"/>
          <p:cNvSpPr txBox="1"/>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fld>
            <a:endParaRPr lang="zh-CN" altLang="en-US"/>
          </a:p>
        </p:txBody>
      </p:sp>
      <p:sp>
        <p:nvSpPr>
          <p:cNvPr id="10" name="页脚占位符 4"/>
          <p:cNvSpPr txBox="1"/>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mtClean="0"/>
              <a:t>XX</a:t>
            </a:r>
            <a:endParaRPr lang="zh-CN" altLang="en-US" dirty="0"/>
          </a:p>
        </p:txBody>
      </p:sp>
      <p:sp>
        <p:nvSpPr>
          <p:cNvPr id="11" name="灯片编号占位符 5"/>
          <p:cNvSpPr txBox="1"/>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A4D9115A-4F6D-4ED2-BA41-B1CB00E5F7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BD8E94-DEAB-431C-8AC0-E255BED6156A}" type="slidenum">
              <a:rPr lang="zh-CN" altLang="en-US" smtClean="0"/>
            </a:fld>
            <a:endParaRPr lang="zh-CN" altLang="en-US"/>
          </a:p>
        </p:txBody>
      </p:sp>
      <p:sp>
        <p:nvSpPr>
          <p:cNvPr id="8"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ln>
        </p:spPr>
        <p:txBody>
          <a:bodyPr wrap="none" anchor="ctr"/>
          <a:lstStyle/>
          <a:p>
            <a:pPr defTabSz="457200" fontAlgn="base">
              <a:spcBef>
                <a:spcPct val="0"/>
              </a:spcBef>
              <a:spcAft>
                <a:spcPct val="0"/>
              </a:spcAft>
              <a:defRPr/>
            </a:pPr>
            <a:endParaRPr lang="zh-CN" altLang="en-US" sz="1600" dirty="0">
              <a:solidFill>
                <a:srgbClr val="FFFFFF"/>
              </a:solidFill>
              <a:latin typeface="Arial" panose="020B0604020202020204" pitchFamily="34" charset="0"/>
              <a:ea typeface="MS PGothic" panose="020B0600070205080204" charset="-128"/>
            </a:endParaRPr>
          </a:p>
        </p:txBody>
      </p:sp>
      <p:sp>
        <p:nvSpPr>
          <p:cNvPr id="9" name="日期占位符 3"/>
          <p:cNvSpPr txBox="1"/>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fld>
            <a:endParaRPr lang="zh-CN" altLang="en-US"/>
          </a:p>
        </p:txBody>
      </p:sp>
      <p:sp>
        <p:nvSpPr>
          <p:cNvPr id="10" name="页脚占位符 4"/>
          <p:cNvSpPr txBox="1"/>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mtClean="0"/>
              <a:t>XX</a:t>
            </a:r>
            <a:endParaRPr lang="zh-CN" altLang="en-US" dirty="0"/>
          </a:p>
        </p:txBody>
      </p:sp>
      <p:sp>
        <p:nvSpPr>
          <p:cNvPr id="11" name="灯片编号占位符 5"/>
          <p:cNvSpPr txBox="1"/>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9115A-4F6D-4ED2-BA41-B1CB00E5F70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D8E94-DEAB-431C-8AC0-E255BED6156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xml"/><Relationship Id="rId2" Type="http://schemas.openxmlformats.org/officeDocument/2006/relationships/image" Target="../media/image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9" descr="bei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4215468"/>
            <a:ext cx="3523376" cy="2642532"/>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0" y="1017279"/>
            <a:ext cx="12192000" cy="3230245"/>
          </a:xfrm>
          <a:prstGeom prst="rect">
            <a:avLst/>
          </a:prstGeom>
          <a:noFill/>
        </p:spPr>
        <p:txBody>
          <a:bodyPr wrap="square" rtlCol="0">
            <a:spAutoFit/>
          </a:bodyPr>
          <a:lstStyle/>
          <a:p>
            <a:pPr algn="ctr"/>
            <a:r>
              <a:rPr lang="en-US" altLang="zh-CN" sz="3200" b="1" dirty="0">
                <a:solidFill>
                  <a:schemeClr val="bg1"/>
                </a:solidFill>
                <a:effectLst/>
                <a:latin typeface="Times New Roman" panose="02020603050405020304" pitchFamily="18" charset="0"/>
                <a:cs typeface="Times New Roman" panose="02020603050405020304" pitchFamily="18" charset="0"/>
                <a:sym typeface="+mn-ea"/>
              </a:rPr>
              <a:t>Robot Software Engineering Presentation</a:t>
            </a:r>
            <a:endParaRPr lang="en-US" altLang="zh-CN" sz="3200" b="1" dirty="0">
              <a:solidFill>
                <a:schemeClr val="bg1"/>
              </a:solidFill>
              <a:effectLst/>
              <a:latin typeface="Times New Roman" panose="02020603050405020304" pitchFamily="18" charset="0"/>
              <a:cs typeface="Times New Roman" panose="02020603050405020304" pitchFamily="18" charset="0"/>
              <a:sym typeface="+mn-ea"/>
            </a:endParaRPr>
          </a:p>
          <a:p>
            <a:pPr algn="ctr"/>
            <a:r>
              <a:rPr lang="en-US" altLang="zh-CN" sz="2800" b="1" dirty="0">
                <a:solidFill>
                  <a:schemeClr val="bg1"/>
                </a:solidFill>
                <a:effectLst/>
                <a:latin typeface="Times New Roman" panose="02020603050405020304" pitchFamily="18" charset="0"/>
                <a:cs typeface="Times New Roman" panose="02020603050405020304" pitchFamily="18" charset="0"/>
                <a:sym typeface="+mn-ea"/>
              </a:rPr>
              <a:t>GroupF4</a:t>
            </a:r>
            <a:endParaRPr lang="en-US" altLang="zh-CN" sz="2800" b="1" dirty="0">
              <a:solidFill>
                <a:schemeClr val="bg1"/>
              </a:solidFill>
              <a:effectLst/>
              <a:latin typeface="Times New Roman" panose="02020603050405020304" pitchFamily="18" charset="0"/>
              <a:cs typeface="Times New Roman" panose="02020603050405020304" pitchFamily="18" charset="0"/>
              <a:sym typeface="+mn-ea"/>
            </a:endParaRPr>
          </a:p>
          <a:p>
            <a:pPr algn="ctr"/>
            <a:endParaRPr lang="zh-CN" altLang="zh-CN" sz="2800" b="1" dirty="0">
              <a:solidFill>
                <a:schemeClr val="bg1"/>
              </a:solidFill>
              <a:effectLst/>
              <a:latin typeface="Times New Roman" panose="02020603050405020304" pitchFamily="18" charset="0"/>
              <a:cs typeface="Times New Roman" panose="02020603050405020304" pitchFamily="18" charset="0"/>
            </a:endParaRPr>
          </a:p>
          <a:p>
            <a:pPr algn="ctr"/>
            <a:endParaRPr lang="zh-CN" altLang="zh-CN" sz="2800" b="1" dirty="0">
              <a:solidFill>
                <a:schemeClr val="bg1"/>
              </a:solidFill>
              <a:effectLst/>
              <a:latin typeface="Times New Roman" panose="02020603050405020304" pitchFamily="18" charset="0"/>
              <a:cs typeface="Times New Roman" panose="02020603050405020304" pitchFamily="18" charset="0"/>
            </a:endParaRPr>
          </a:p>
          <a:p>
            <a:pPr algn="ctr"/>
            <a:r>
              <a:rPr lang="en-US" altLang="zh-CN" sz="3200" b="1" dirty="0">
                <a:solidFill>
                  <a:schemeClr val="bg1"/>
                </a:solidFill>
                <a:effectLst/>
                <a:latin typeface="Times New Roman" panose="02020603050405020304" pitchFamily="18" charset="0"/>
                <a:cs typeface="Times New Roman" panose="02020603050405020304" pitchFamily="18" charset="0"/>
              </a:rPr>
              <a:t> </a:t>
            </a:r>
            <a:r>
              <a:rPr lang="zh-CN" altLang="zh-CN" sz="3200" b="1" dirty="0">
                <a:solidFill>
                  <a:schemeClr val="bg1"/>
                </a:solidFill>
                <a:effectLst/>
                <a:latin typeface="Times New Roman" panose="02020603050405020304" pitchFamily="18" charset="0"/>
                <a:cs typeface="Times New Roman" panose="02020603050405020304" pitchFamily="18" charset="0"/>
              </a:rPr>
              <a:t>机器人软件工程学期末展示</a:t>
            </a:r>
            <a:endParaRPr lang="zh-CN" altLang="zh-CN" sz="3200" b="1" dirty="0">
              <a:solidFill>
                <a:schemeClr val="bg1"/>
              </a:solidFill>
              <a:effectLst/>
              <a:latin typeface="Times New Roman" panose="02020603050405020304" pitchFamily="18" charset="0"/>
              <a:cs typeface="Times New Roman" panose="02020603050405020304" pitchFamily="18" charset="0"/>
            </a:endParaRPr>
          </a:p>
          <a:p>
            <a:pPr algn="r"/>
            <a:endParaRPr lang="en-US" altLang="ja-JP" sz="2800" b="1" dirty="0" err="1">
              <a:solidFill>
                <a:schemeClr val="bg1"/>
              </a:solidFill>
              <a:effectLst/>
              <a:latin typeface="Times New Roman" panose="02020603050405020304" pitchFamily="18" charset="0"/>
              <a:ea typeface="PMingLiU" pitchFamily="18" charset="-120"/>
              <a:cs typeface="Times New Roman" panose="02020603050405020304" pitchFamily="18" charset="0"/>
              <a:sym typeface="+mn-ea"/>
            </a:endParaRPr>
          </a:p>
          <a:p>
            <a:pPr algn="r"/>
            <a:endParaRPr lang="en-US" altLang="ja-JP" sz="2800" b="1" dirty="0" smtClean="0">
              <a:solidFill>
                <a:schemeClr val="bg1"/>
              </a:solidFill>
              <a:effectLst/>
              <a:latin typeface="Times New Roman" panose="02020603050405020304" pitchFamily="18" charset="0"/>
              <a:ea typeface="PMingLiU" pitchFamily="18" charset="-120"/>
              <a:cs typeface="Times New Roman" panose="02020603050405020304" pitchFamily="18" charset="0"/>
              <a:sym typeface="+mn-ea"/>
            </a:endParaRPr>
          </a:p>
        </p:txBody>
      </p:sp>
      <p:sp>
        <p:nvSpPr>
          <p:cNvPr id="9" name="文本框 8"/>
          <p:cNvSpPr txBox="1"/>
          <p:nvPr/>
        </p:nvSpPr>
        <p:spPr>
          <a:xfrm>
            <a:off x="2823845" y="4610100"/>
            <a:ext cx="7336790" cy="1691640"/>
          </a:xfrm>
          <a:prstGeom prst="rect">
            <a:avLst/>
          </a:prstGeom>
          <a:noFill/>
        </p:spPr>
        <p:txBody>
          <a:bodyPr wrap="square" rtlCol="0">
            <a:spAutoFit/>
          </a:bodyPr>
          <a:lstStyle/>
          <a:p>
            <a:pPr algn="just"/>
            <a:r>
              <a:rPr lang="zh-CN" altLang="en-US" sz="2800" b="1" dirty="0">
                <a:solidFill>
                  <a:schemeClr val="tx1"/>
                </a:solidFill>
                <a:effectLst/>
                <a:latin typeface="Times New Roman" panose="02020603050405020304" pitchFamily="18" charset="0"/>
                <a:ea typeface="PMingLiU" pitchFamily="18" charset="-120"/>
                <a:cs typeface="Times New Roman" panose="02020603050405020304" pitchFamily="18" charset="0"/>
              </a:rPr>
              <a:t>小组成员：</a:t>
            </a:r>
            <a:endParaRPr lang="zh-CN" altLang="en-US" sz="2800" b="1" dirty="0">
              <a:solidFill>
                <a:schemeClr val="tx1"/>
              </a:solidFill>
              <a:effectLst/>
              <a:latin typeface="Times New Roman" panose="02020603050405020304" pitchFamily="18" charset="0"/>
              <a:ea typeface="PMingLiU" pitchFamily="18" charset="-120"/>
              <a:cs typeface="Times New Roman" panose="02020603050405020304" pitchFamily="18" charset="0"/>
            </a:endParaRPr>
          </a:p>
          <a:p>
            <a:pPr algn="just"/>
            <a:r>
              <a:rPr lang="zh-CN" altLang="en-US" sz="2400" b="1" dirty="0">
                <a:solidFill>
                  <a:schemeClr val="tx1"/>
                </a:solidFill>
                <a:effectLst/>
                <a:latin typeface="Times New Roman" panose="02020603050405020304" pitchFamily="18" charset="0"/>
                <a:ea typeface="PMingLiU" pitchFamily="18" charset="-120"/>
                <a:cs typeface="Times New Roman" panose="02020603050405020304" pitchFamily="18" charset="0"/>
              </a:rPr>
              <a:t>张明昕</a:t>
            </a:r>
            <a:r>
              <a:rPr lang="en-US" altLang="zh-CN" sz="2400" b="1" dirty="0">
                <a:solidFill>
                  <a:schemeClr val="tx1"/>
                </a:solidFill>
                <a:effectLst/>
                <a:latin typeface="Times New Roman" panose="02020603050405020304" pitchFamily="18" charset="0"/>
                <a:ea typeface="PMingLiU" pitchFamily="18" charset="-120"/>
                <a:cs typeface="Times New Roman" panose="02020603050405020304" pitchFamily="18" charset="0"/>
              </a:rPr>
              <a:t>1611260	</a:t>
            </a:r>
            <a:r>
              <a:rPr lang="zh-CN" altLang="en-US" sz="2400" b="1" dirty="0">
                <a:solidFill>
                  <a:schemeClr val="tx1"/>
                </a:solidFill>
                <a:effectLst/>
                <a:latin typeface="Times New Roman" panose="02020603050405020304" pitchFamily="18" charset="0"/>
                <a:ea typeface="PMingLiU" pitchFamily="18" charset="-120"/>
                <a:cs typeface="Times New Roman" panose="02020603050405020304" pitchFamily="18" charset="0"/>
              </a:rPr>
              <a:t>邓壬鑫</a:t>
            </a:r>
            <a:r>
              <a:rPr lang="en-US" altLang="zh-CN" sz="2400" b="1" dirty="0">
                <a:solidFill>
                  <a:schemeClr val="tx1"/>
                </a:solidFill>
                <a:effectLst/>
                <a:latin typeface="Times New Roman" panose="02020603050405020304" pitchFamily="18" charset="0"/>
                <a:ea typeface="PMingLiU" pitchFamily="18" charset="-120"/>
                <a:cs typeface="Times New Roman" panose="02020603050405020304" pitchFamily="18" charset="0"/>
              </a:rPr>
              <a:t>1611410</a:t>
            </a:r>
            <a:endParaRPr lang="en-US" altLang="zh-CN" sz="2400" b="1" dirty="0">
              <a:solidFill>
                <a:schemeClr val="tx1"/>
              </a:solidFill>
              <a:effectLst/>
              <a:latin typeface="Times New Roman" panose="02020603050405020304" pitchFamily="18" charset="0"/>
              <a:ea typeface="PMingLiU" pitchFamily="18" charset="-120"/>
              <a:cs typeface="Times New Roman" panose="02020603050405020304" pitchFamily="18" charset="0"/>
            </a:endParaRPr>
          </a:p>
          <a:p>
            <a:pPr algn="just"/>
            <a:r>
              <a:rPr lang="zh-CN" altLang="en-US" sz="2400" b="1" dirty="0">
                <a:solidFill>
                  <a:schemeClr val="tx1"/>
                </a:solidFill>
                <a:effectLst/>
                <a:latin typeface="Times New Roman" panose="02020603050405020304" pitchFamily="18" charset="0"/>
                <a:ea typeface="PMingLiU" pitchFamily="18" charset="-120"/>
                <a:cs typeface="Times New Roman" panose="02020603050405020304" pitchFamily="18" charset="0"/>
              </a:rPr>
              <a:t>冯宇康</a:t>
            </a:r>
            <a:r>
              <a:rPr lang="en-US" altLang="zh-CN" sz="2400" b="1" dirty="0">
                <a:solidFill>
                  <a:schemeClr val="tx1"/>
                </a:solidFill>
                <a:effectLst/>
                <a:latin typeface="Times New Roman" panose="02020603050405020304" pitchFamily="18" charset="0"/>
                <a:ea typeface="PMingLiU" pitchFamily="18" charset="-120"/>
                <a:cs typeface="Times New Roman" panose="02020603050405020304" pitchFamily="18" charset="0"/>
              </a:rPr>
              <a:t>1611412	</a:t>
            </a:r>
            <a:r>
              <a:rPr lang="zh-CN" altLang="en-US" sz="2400" b="1" dirty="0">
                <a:solidFill>
                  <a:schemeClr val="tx1"/>
                </a:solidFill>
                <a:effectLst/>
                <a:latin typeface="Times New Roman" panose="02020603050405020304" pitchFamily="18" charset="0"/>
                <a:ea typeface="PMingLiU" pitchFamily="18" charset="-120"/>
                <a:cs typeface="Times New Roman" panose="02020603050405020304" pitchFamily="18" charset="0"/>
              </a:rPr>
              <a:t>张岩</a:t>
            </a:r>
            <a:r>
              <a:rPr lang="en-US" altLang="zh-CN" sz="2400" b="1" dirty="0">
                <a:solidFill>
                  <a:schemeClr val="tx1"/>
                </a:solidFill>
                <a:effectLst/>
                <a:latin typeface="Times New Roman" panose="02020603050405020304" pitchFamily="18" charset="0"/>
                <a:ea typeface="PMingLiU" pitchFamily="18" charset="-120"/>
                <a:cs typeface="Times New Roman" panose="02020603050405020304" pitchFamily="18" charset="0"/>
              </a:rPr>
              <a:t>1611466</a:t>
            </a:r>
            <a:endParaRPr lang="en-US" altLang="ja-JP" sz="2400" b="1" dirty="0">
              <a:solidFill>
                <a:schemeClr val="tx1"/>
              </a:solidFill>
              <a:effectLst/>
              <a:latin typeface="Times New Roman" panose="02020603050405020304" pitchFamily="18" charset="0"/>
              <a:ea typeface="PMingLiU" pitchFamily="18" charset="-120"/>
              <a:cs typeface="Times New Roman" panose="02020603050405020304" pitchFamily="18" charset="0"/>
            </a:endParaRPr>
          </a:p>
          <a:p>
            <a:pPr algn="just"/>
            <a:r>
              <a:rPr lang="en-US" altLang="ja-JP" sz="2800" b="1" dirty="0" smtClean="0">
                <a:solidFill>
                  <a:schemeClr val="tx1"/>
                </a:solidFill>
                <a:effectLst/>
                <a:latin typeface="Times New Roman" panose="02020603050405020304" pitchFamily="18" charset="0"/>
                <a:ea typeface="PMingLiU" pitchFamily="18" charset="-120"/>
                <a:cs typeface="Times New Roman" panose="02020603050405020304" pitchFamily="18" charset="0"/>
                <a:sym typeface="+mn-ea"/>
              </a:rPr>
              <a:t>						June</a:t>
            </a:r>
            <a:r>
              <a:rPr lang="en-US" altLang="ja-JP" sz="2800" b="1" dirty="0" smtClean="0">
                <a:solidFill>
                  <a:schemeClr val="tx1"/>
                </a:solidFill>
                <a:effectLst/>
                <a:latin typeface="Times New Roman" panose="02020603050405020304" pitchFamily="18" charset="0"/>
                <a:ea typeface="PMingLiU" pitchFamily="18" charset="-120"/>
                <a:cs typeface="Times New Roman" panose="02020603050405020304" pitchFamily="18" charset="0"/>
                <a:sym typeface="+mn-ea"/>
              </a:rPr>
              <a:t>, 2019</a:t>
            </a:r>
            <a:endParaRPr lang="en-US" altLang="ja-JP" sz="2800" b="1" dirty="0" smtClean="0">
              <a:solidFill>
                <a:schemeClr val="tx1"/>
              </a:solidFill>
              <a:effectLst/>
              <a:latin typeface="Times New Roman" panose="02020603050405020304" pitchFamily="18" charset="0"/>
              <a:ea typeface="PMingLiU" pitchFamily="18" charset="-12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8727"/>
            <a:ext cx="10515600" cy="1325563"/>
          </a:xfrm>
        </p:spPr>
        <p:txBody>
          <a:bodyPr/>
          <a:lstStyle/>
          <a:p>
            <a:r>
              <a:rPr lang="en-US" altLang="zh-CN"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Specific Realization of Gender Recognition</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2744509"/>
            <a:ext cx="6372225" cy="2019300"/>
          </a:xfr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4591050" cy="581025"/>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3128" r="15090"/>
          <a:stretch>
            <a:fillRect/>
          </a:stretch>
        </p:blipFill>
        <p:spPr>
          <a:xfrm>
            <a:off x="7633758" y="1329267"/>
            <a:ext cx="4558242" cy="39003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t>
            </a:r>
            <a:r>
              <a:rPr lang="en-US" altLang="zh-CN" b="1" dirty="0" smtClean="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roblems</a:t>
            </a:r>
            <a:endParaRPr lang="zh-CN" altLang="en-US" dirty="0"/>
          </a:p>
        </p:txBody>
      </p:sp>
      <p:sp>
        <p:nvSpPr>
          <p:cNvPr id="3" name="内容占位符 2"/>
          <p:cNvSpPr>
            <a:spLocks noGrp="1"/>
          </p:cNvSpPr>
          <p:nvPr>
            <p:ph idx="1"/>
          </p:nvPr>
        </p:nvSpPr>
        <p:spPr/>
        <p:txBody>
          <a:bodyPr/>
          <a:lstStyle/>
          <a:p>
            <a:r>
              <a:rPr lang="en-US" altLang="zh-CN" dirty="0"/>
              <a:t>In the process of facial recognition, we sometimes find some reasons inside and outside the camera. The generated object image often distorts. In order to avoid the error caused by the data source, we need to calibrate the parameters of the camera.</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Camera </a:t>
            </a:r>
            <a:r>
              <a:rPr lang="en-US" altLang="zh-CN" b="1" dirty="0" smtClean="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Calibration</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690688"/>
            <a:ext cx="5074508" cy="4352753"/>
          </a:xfrm>
        </p:spPr>
      </p:pic>
      <p:sp>
        <p:nvSpPr>
          <p:cNvPr id="5" name="标题 1"/>
          <p:cNvSpPr txBox="1"/>
          <p:nvPr/>
        </p:nvSpPr>
        <p:spPr>
          <a:xfrm>
            <a:off x="5473443" y="1690688"/>
            <a:ext cx="6458465" cy="4069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1" name="矩形 10"/>
          <p:cNvSpPr/>
          <p:nvPr/>
        </p:nvSpPr>
        <p:spPr>
          <a:xfrm>
            <a:off x="5074508" y="2136339"/>
            <a:ext cx="6096000" cy="2585323"/>
          </a:xfrm>
          <a:prstGeom prst="rect">
            <a:avLst/>
          </a:prstGeom>
        </p:spPr>
        <p:txBody>
          <a:bodyPr>
            <a:spAutoFit/>
          </a:bodyPr>
          <a:lstStyle/>
          <a:p>
            <a:r>
              <a:rPr lang="zh-CN" altLang="en-US" b="0" i="0" dirty="0" smtClean="0">
                <a:solidFill>
                  <a:srgbClr val="4F4F4F"/>
                </a:solidFill>
                <a:effectLst/>
                <a:latin typeface="微软雅黑" panose="020B0503020204020204" charset="-122"/>
                <a:ea typeface="微软雅黑" panose="020B0503020204020204" charset="-122"/>
              </a:rPr>
              <a:t>要求：</a:t>
            </a:r>
            <a:br>
              <a:rPr lang="zh-CN" altLang="en-US" dirty="0" smtClean="0"/>
            </a:br>
            <a:r>
              <a:rPr lang="zh-CN" altLang="en-US" b="0" i="0" dirty="0" smtClean="0">
                <a:solidFill>
                  <a:srgbClr val="4F4F4F"/>
                </a:solidFill>
                <a:effectLst/>
                <a:latin typeface="微软雅黑" panose="020B0503020204020204" charset="-122"/>
                <a:ea typeface="微软雅黑" panose="020B0503020204020204" charset="-122"/>
              </a:rPr>
              <a:t>相机的左侧，右侧，顶部和底部的棋盘格</a:t>
            </a:r>
            <a:br>
              <a:rPr lang="zh-CN" altLang="en-US" dirty="0" smtClean="0"/>
            </a:br>
            <a:r>
              <a:rPr lang="en-US" altLang="zh-CN" b="0" i="0" dirty="0" smtClean="0">
                <a:solidFill>
                  <a:srgbClr val="4F4F4F"/>
                </a:solidFill>
                <a:effectLst/>
                <a:latin typeface="微软雅黑" panose="020B0503020204020204" charset="-122"/>
                <a:ea typeface="微软雅黑" panose="020B0503020204020204" charset="-122"/>
              </a:rPr>
              <a:t>X</a:t>
            </a:r>
            <a:r>
              <a:rPr lang="zh-CN" altLang="en-US" b="0" i="0" dirty="0" smtClean="0">
                <a:solidFill>
                  <a:srgbClr val="4F4F4F"/>
                </a:solidFill>
                <a:effectLst/>
                <a:latin typeface="微软雅黑" panose="020B0503020204020204" charset="-122"/>
                <a:ea typeface="微软雅黑" panose="020B0503020204020204" charset="-122"/>
              </a:rPr>
              <a:t>栏 </a:t>
            </a:r>
            <a:r>
              <a:rPr lang="en-US" altLang="zh-CN" b="0" i="0" dirty="0" smtClean="0">
                <a:solidFill>
                  <a:srgbClr val="4F4F4F"/>
                </a:solidFill>
                <a:effectLst/>
                <a:latin typeface="微软雅黑" panose="020B0503020204020204" charset="-122"/>
                <a:ea typeface="微软雅黑" panose="020B0503020204020204" charset="-122"/>
              </a:rPr>
              <a:t>- </a:t>
            </a:r>
            <a:r>
              <a:rPr lang="zh-CN" altLang="en-US" b="0" i="0" dirty="0" smtClean="0">
                <a:solidFill>
                  <a:srgbClr val="4F4F4F"/>
                </a:solidFill>
                <a:effectLst/>
                <a:latin typeface="微软雅黑" panose="020B0503020204020204" charset="-122"/>
                <a:ea typeface="微软雅黑" panose="020B0503020204020204" charset="-122"/>
              </a:rPr>
              <a:t>在视野中左</a:t>
            </a:r>
            <a:r>
              <a:rPr lang="en-US" altLang="zh-CN" b="0" i="0" dirty="0" smtClean="0">
                <a:solidFill>
                  <a:srgbClr val="4F4F4F"/>
                </a:solidFill>
                <a:effectLst/>
                <a:latin typeface="微软雅黑" panose="020B0503020204020204" charset="-122"/>
                <a:ea typeface="微软雅黑" panose="020B0503020204020204" charset="-122"/>
              </a:rPr>
              <a:t>/</a:t>
            </a:r>
            <a:r>
              <a:rPr lang="zh-CN" altLang="en-US" b="0" i="0" dirty="0" smtClean="0">
                <a:solidFill>
                  <a:srgbClr val="4F4F4F"/>
                </a:solidFill>
                <a:effectLst/>
                <a:latin typeface="微软雅黑" panose="020B0503020204020204" charset="-122"/>
                <a:ea typeface="微软雅黑" panose="020B0503020204020204" charset="-122"/>
              </a:rPr>
              <a:t>右</a:t>
            </a:r>
            <a:br>
              <a:rPr lang="zh-CN" altLang="en-US" dirty="0" smtClean="0"/>
            </a:br>
            <a:r>
              <a:rPr lang="en-US" altLang="zh-CN" b="0" i="0" dirty="0" smtClean="0">
                <a:solidFill>
                  <a:srgbClr val="4F4F4F"/>
                </a:solidFill>
                <a:effectLst/>
                <a:latin typeface="微软雅黑" panose="020B0503020204020204" charset="-122"/>
                <a:ea typeface="微软雅黑" panose="020B0503020204020204" charset="-122"/>
              </a:rPr>
              <a:t>Y</a:t>
            </a:r>
            <a:r>
              <a:rPr lang="zh-CN" altLang="en-US" b="0" i="0" dirty="0" smtClean="0">
                <a:solidFill>
                  <a:srgbClr val="4F4F4F"/>
                </a:solidFill>
                <a:effectLst/>
                <a:latin typeface="微软雅黑" panose="020B0503020204020204" charset="-122"/>
                <a:ea typeface="微软雅黑" panose="020B0503020204020204" charset="-122"/>
              </a:rPr>
              <a:t>栏 </a:t>
            </a:r>
            <a:r>
              <a:rPr lang="en-US" altLang="zh-CN" b="0" i="0" dirty="0" smtClean="0">
                <a:solidFill>
                  <a:srgbClr val="4F4F4F"/>
                </a:solidFill>
                <a:effectLst/>
                <a:latin typeface="微软雅黑" panose="020B0503020204020204" charset="-122"/>
                <a:ea typeface="微软雅黑" panose="020B0503020204020204" charset="-122"/>
              </a:rPr>
              <a:t>- </a:t>
            </a:r>
            <a:r>
              <a:rPr lang="zh-CN" altLang="en-US" b="0" i="0" dirty="0" smtClean="0">
                <a:solidFill>
                  <a:srgbClr val="4F4F4F"/>
                </a:solidFill>
                <a:effectLst/>
                <a:latin typeface="微软雅黑" panose="020B0503020204020204" charset="-122"/>
                <a:ea typeface="微软雅黑" panose="020B0503020204020204" charset="-122"/>
              </a:rPr>
              <a:t>视野中的顶部</a:t>
            </a:r>
            <a:r>
              <a:rPr lang="en-US" altLang="zh-CN" b="0" i="0" dirty="0" smtClean="0">
                <a:solidFill>
                  <a:srgbClr val="4F4F4F"/>
                </a:solidFill>
                <a:effectLst/>
                <a:latin typeface="微软雅黑" panose="020B0503020204020204" charset="-122"/>
                <a:ea typeface="微软雅黑" panose="020B0503020204020204" charset="-122"/>
              </a:rPr>
              <a:t>/</a:t>
            </a:r>
            <a:r>
              <a:rPr lang="zh-CN" altLang="en-US" b="0" i="0" dirty="0" smtClean="0">
                <a:solidFill>
                  <a:srgbClr val="4F4F4F"/>
                </a:solidFill>
                <a:effectLst/>
                <a:latin typeface="微软雅黑" panose="020B0503020204020204" charset="-122"/>
                <a:ea typeface="微软雅黑" panose="020B0503020204020204" charset="-122"/>
              </a:rPr>
              <a:t>底部</a:t>
            </a:r>
            <a:br>
              <a:rPr lang="zh-CN" altLang="en-US" dirty="0" smtClean="0"/>
            </a:br>
            <a:r>
              <a:rPr lang="zh-CN" altLang="en-US" b="0" i="0" dirty="0" smtClean="0">
                <a:solidFill>
                  <a:srgbClr val="4F4F4F"/>
                </a:solidFill>
                <a:effectLst/>
                <a:latin typeface="微软雅黑" panose="020B0503020204020204" charset="-122"/>
                <a:ea typeface="微软雅黑" panose="020B0503020204020204" charset="-122"/>
              </a:rPr>
              <a:t>尺寸栏 </a:t>
            </a:r>
            <a:r>
              <a:rPr lang="en-US" altLang="zh-CN" b="0" i="0" dirty="0" smtClean="0">
                <a:solidFill>
                  <a:srgbClr val="4F4F4F"/>
                </a:solidFill>
                <a:effectLst/>
                <a:latin typeface="微软雅黑" panose="020B0503020204020204" charset="-122"/>
                <a:ea typeface="微软雅黑" panose="020B0503020204020204" charset="-122"/>
              </a:rPr>
              <a:t>- </a:t>
            </a:r>
            <a:r>
              <a:rPr lang="zh-CN" altLang="en-US" b="0" i="0" dirty="0" smtClean="0">
                <a:solidFill>
                  <a:srgbClr val="4F4F4F"/>
                </a:solidFill>
                <a:effectLst/>
                <a:latin typeface="微软雅黑" panose="020B0503020204020204" charset="-122"/>
                <a:ea typeface="微软雅黑" panose="020B0503020204020204" charset="-122"/>
              </a:rPr>
              <a:t>朝向</a:t>
            </a:r>
            <a:r>
              <a:rPr lang="en-US" altLang="zh-CN" b="0" i="0" dirty="0" smtClean="0">
                <a:solidFill>
                  <a:srgbClr val="4F4F4F"/>
                </a:solidFill>
                <a:effectLst/>
                <a:latin typeface="微软雅黑" panose="020B0503020204020204" charset="-122"/>
                <a:ea typeface="微软雅黑" panose="020B0503020204020204" charset="-122"/>
              </a:rPr>
              <a:t>/</a:t>
            </a:r>
            <a:r>
              <a:rPr lang="zh-CN" altLang="en-US" b="0" i="0" dirty="0" smtClean="0">
                <a:solidFill>
                  <a:srgbClr val="4F4F4F"/>
                </a:solidFill>
                <a:effectLst/>
                <a:latin typeface="微软雅黑" panose="020B0503020204020204" charset="-122"/>
                <a:ea typeface="微软雅黑" panose="020B0503020204020204" charset="-122"/>
              </a:rPr>
              <a:t>离开并从相机倾斜</a:t>
            </a:r>
            <a:br>
              <a:rPr lang="zh-CN" altLang="en-US" dirty="0" smtClean="0"/>
            </a:br>
            <a:r>
              <a:rPr lang="zh-CN" altLang="en-US" b="0" i="0" dirty="0" smtClean="0">
                <a:solidFill>
                  <a:srgbClr val="4F4F4F"/>
                </a:solidFill>
                <a:effectLst/>
                <a:latin typeface="微软雅黑" panose="020B0503020204020204" charset="-122"/>
                <a:ea typeface="微软雅黑" panose="020B0503020204020204" charset="-122"/>
              </a:rPr>
              <a:t>棋盘填满整个视野</a:t>
            </a:r>
            <a:br>
              <a:rPr lang="zh-CN" altLang="en-US" dirty="0" smtClean="0"/>
            </a:br>
            <a:r>
              <a:rPr lang="zh-CN" altLang="en-US" b="0" i="0" dirty="0" smtClean="0">
                <a:solidFill>
                  <a:srgbClr val="4F4F4F"/>
                </a:solidFill>
                <a:effectLst/>
                <a:latin typeface="微软雅黑" panose="020B0503020204020204" charset="-122"/>
                <a:ea typeface="微软雅黑" panose="020B0503020204020204" charset="-122"/>
              </a:rPr>
              <a:t>棋盘向左，向右，向上和向下倾斜（歪斜）</a:t>
            </a:r>
            <a:br>
              <a:rPr lang="zh-CN" altLang="en-US" dirty="0" smtClean="0"/>
            </a:br>
            <a:r>
              <a:rPr lang="zh-CN" altLang="en-US" b="0" i="0" dirty="0" smtClean="0">
                <a:solidFill>
                  <a:srgbClr val="4F4F4F"/>
                </a:solidFill>
                <a:effectLst/>
                <a:latin typeface="微软雅黑" panose="020B0503020204020204" charset="-122"/>
                <a:ea typeface="微软雅黑" panose="020B0503020204020204" charset="-122"/>
              </a:rPr>
              <a:t>在每个步骤中，保持棋盘静止，直到图像在校准窗口中突出显示。</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Camera Calibration</a:t>
            </a:r>
            <a:endParaRPr lang="zh-CN" altLang="en-US" dirty="0"/>
          </a:p>
        </p:txBody>
      </p:sp>
      <p:sp>
        <p:nvSpPr>
          <p:cNvPr id="3" name="内容占位符 2"/>
          <p:cNvSpPr>
            <a:spLocks noGrp="1"/>
          </p:cNvSpPr>
          <p:nvPr>
            <p:ph idx="1"/>
          </p:nvPr>
        </p:nvSpPr>
        <p:spPr/>
        <p:txBody>
          <a:bodyPr>
            <a:normAutofit/>
          </a:bodyPr>
          <a:lstStyle/>
          <a:p>
            <a:r>
              <a:rPr lang="en-US" altLang="zh-CN" sz="1800" dirty="0" smtClean="0"/>
              <a:t>1.</a:t>
            </a:r>
            <a:r>
              <a:rPr lang="zh-CN" altLang="en-US" sz="1800" dirty="0" smtClean="0"/>
              <a:t>终端：</a:t>
            </a:r>
            <a:r>
              <a:rPr lang="en-US" altLang="zh-CN" sz="1800" dirty="0" err="1" smtClean="0"/>
              <a:t>roslaunch</a:t>
            </a:r>
            <a:r>
              <a:rPr lang="en-US" altLang="zh-CN" sz="1800" dirty="0" smtClean="0"/>
              <a:t> </a:t>
            </a:r>
            <a:r>
              <a:rPr lang="en-US" altLang="zh-CN" sz="1800" dirty="0" err="1" smtClean="0"/>
              <a:t>freenect_launch</a:t>
            </a:r>
            <a:r>
              <a:rPr lang="en-US" altLang="zh-CN" sz="1800" dirty="0" smtClean="0"/>
              <a:t> </a:t>
            </a:r>
            <a:r>
              <a:rPr lang="en-US" altLang="zh-CN" sz="1800" dirty="0" err="1" smtClean="0"/>
              <a:t>freenect.launch</a:t>
            </a:r>
            <a:br>
              <a:rPr lang="en-US" altLang="zh-CN" sz="1800" dirty="0" smtClean="0"/>
            </a:br>
            <a:endParaRPr lang="en-US" altLang="zh-CN" sz="1800" dirty="0" smtClean="0"/>
          </a:p>
          <a:p>
            <a:r>
              <a:rPr lang="en-US" altLang="zh-CN" sz="1800" dirty="0" smtClean="0"/>
              <a:t>2.</a:t>
            </a:r>
            <a:r>
              <a:rPr lang="zh-CN" altLang="en-US" sz="1800" dirty="0" smtClean="0"/>
              <a:t>开一个新终端</a:t>
            </a:r>
            <a:r>
              <a:rPr lang="en-US" altLang="zh-CN" sz="1800" dirty="0" smtClean="0"/>
              <a:t>:</a:t>
            </a:r>
            <a:r>
              <a:rPr lang="it-IT" altLang="zh-CN" sz="1800" dirty="0"/>
              <a:t>rosrun camera_calibration cameracalibrator.py image:=/camera/rgb/image_raw camera:=/camera/rgb --size 3x5 --square 0.016</a:t>
            </a:r>
            <a:endParaRPr lang="zh-CN" altLang="en-US" sz="1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6865" y="3168650"/>
            <a:ext cx="5914767" cy="3347558"/>
          </a:xfrm>
          <a:prstGeom prst="rect">
            <a:avLst/>
          </a:prstGeom>
        </p:spPr>
      </p:pic>
      <p:sp>
        <p:nvSpPr>
          <p:cNvPr id="5" name="矩形 4"/>
          <p:cNvSpPr/>
          <p:nvPr/>
        </p:nvSpPr>
        <p:spPr>
          <a:xfrm>
            <a:off x="7504672" y="3168650"/>
            <a:ext cx="4392826" cy="3139321"/>
          </a:xfrm>
          <a:prstGeom prst="rect">
            <a:avLst/>
          </a:prstGeom>
        </p:spPr>
        <p:txBody>
          <a:bodyPr wrap="square">
            <a:spAutoFit/>
          </a:bodyPr>
          <a:lstStyle/>
          <a:p>
            <a:r>
              <a:rPr lang="en-US" altLang="zh-CN" dirty="0"/>
              <a:t>When moving the chessboard, you will see an increase in the length of the three bars on the calibration sidebar. When the CALIBRATE button is on, there is enough data to calibrate, and click CALIBRATE to see the results. Calibration takes about a minute. The window may be grey. It's working. 4. Result Processing Click save, will card for a while. Click upload. Data will be imported automatically. Restart Camera Calibration Completed </a:t>
            </a:r>
            <a:r>
              <a:rPr lang="zh-CN" altLang="en-US" dirty="0" smtClean="0"/>
              <a:t>。</a:t>
            </a:r>
            <a:endParaRPr lang="zh-CN" altLang="en-US"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Camera Calibration</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66934" y="2097474"/>
            <a:ext cx="3931472" cy="4351338"/>
          </a:xfr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944" y="2097475"/>
            <a:ext cx="3963105" cy="4351338"/>
          </a:xfrm>
          <a:prstGeom prst="rect">
            <a:avLst/>
          </a:prstGeom>
        </p:spPr>
      </p:pic>
      <p:sp>
        <p:nvSpPr>
          <p:cNvPr id="6" name="矩形 5"/>
          <p:cNvSpPr/>
          <p:nvPr/>
        </p:nvSpPr>
        <p:spPr>
          <a:xfrm>
            <a:off x="838200" y="1524749"/>
            <a:ext cx="2617229" cy="369332"/>
          </a:xfrm>
          <a:prstGeom prst="rect">
            <a:avLst/>
          </a:prstGeom>
        </p:spPr>
        <p:txBody>
          <a:bodyPr wrap="square">
            <a:spAutoFit/>
          </a:bodyPr>
          <a:lstStyle/>
          <a:p>
            <a:r>
              <a:rPr lang="en-US" altLang="zh-CN" dirty="0" smtClean="0"/>
              <a:t>Result:</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smtClean="0"/>
              <a:t>2019.6.8</a:t>
            </a:r>
            <a:endParaRPr lang="en-US" altLang="zh-CN" sz="1050" dirty="0" smtClean="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en-US" altLang="zh-CN" sz="1050" dirty="0"/>
          </a:p>
          <a:p>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382270" y="334010"/>
            <a:ext cx="3693160" cy="953135"/>
          </a:xfrm>
          <a:prstGeom prst="rect">
            <a:avLst/>
          </a:prstGeom>
          <a:noFill/>
        </p:spPr>
        <p:txBody>
          <a:bodyPr wrap="square" rtlCol="0">
            <a:spAutoFit/>
          </a:bodyPr>
          <a:lstStyle/>
          <a:p>
            <a:r>
              <a:rPr lang="zh-CN" altLang="en-US" sz="2800" dirty="0">
                <a:solidFill>
                  <a:srgbClr val="7E0C6E"/>
                </a:solidFill>
                <a:latin typeface="黑体" panose="02010609060101010101" pitchFamily="49" charset="-122"/>
                <a:ea typeface="黑体" panose="02010609060101010101" pitchFamily="49" charset="-122"/>
                <a:sym typeface="+mn-ea"/>
              </a:rPr>
              <a:t>V</a:t>
            </a:r>
            <a:r>
              <a:rPr lang="zh-CN" altLang="en-US" sz="2800" dirty="0">
                <a:solidFill>
                  <a:srgbClr val="7E0C6E"/>
                </a:solidFill>
                <a:latin typeface="黑体" panose="02010609060101010101" pitchFamily="49" charset="-122"/>
                <a:ea typeface="黑体" panose="02010609060101010101" pitchFamily="49" charset="-122"/>
                <a:sym typeface="+mn-ea"/>
              </a:rPr>
              <a:t>oice Interaction</a:t>
            </a:r>
            <a:endParaRPr lang="zh-CN" altLang="en-US" sz="280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p:txBody>
      </p:sp>
      <p:pic>
        <p:nvPicPr>
          <p:cNvPr id="13" name="图片 12" descr="logo"/>
          <p:cNvPicPr>
            <a:picLocks noChangeAspect="1"/>
          </p:cNvPicPr>
          <p:nvPr/>
        </p:nvPicPr>
        <p:blipFill rotWithShape="1">
          <a:blip r:embed="rId2"/>
          <a:srcRect b="20613"/>
          <a:stretch>
            <a:fillRect/>
          </a:stretch>
        </p:blipFill>
        <p:spPr>
          <a:xfrm>
            <a:off x="11516797" y="6244346"/>
            <a:ext cx="625475" cy="325653"/>
          </a:xfrm>
          <a:prstGeom prst="rect">
            <a:avLst/>
          </a:prstGeom>
        </p:spPr>
      </p:pic>
      <p:sp>
        <p:nvSpPr>
          <p:cNvPr id="2" name="文本框 1"/>
          <p:cNvSpPr txBox="1"/>
          <p:nvPr/>
        </p:nvSpPr>
        <p:spPr>
          <a:xfrm>
            <a:off x="603885" y="1094740"/>
            <a:ext cx="9900920" cy="4892675"/>
          </a:xfrm>
          <a:prstGeom prst="rect">
            <a:avLst/>
          </a:prstGeom>
          <a:noFill/>
        </p:spPr>
        <p:txBody>
          <a:bodyPr wrap="square" rtlCol="0">
            <a:spAutoFit/>
          </a:bodyPr>
          <a:p>
            <a:r>
              <a:rPr sz="2400" b="1"/>
              <a:t>Define a talk function in main.py:</a:t>
            </a:r>
            <a:endParaRPr sz="2400" b="1"/>
          </a:p>
          <a:p>
            <a:r>
              <a:rPr sz="2400" b="1"/>
              <a:t> def talk(text):</a:t>
            </a:r>
            <a:endParaRPr sz="2400" b="1"/>
          </a:p>
          <a:p>
            <a:r>
              <a:rPr sz="2400" b="1"/>
              <a:t>    pub = rospy.Publisher('speech', String, queue_size=10)</a:t>
            </a:r>
            <a:endParaRPr sz="2400" b="1"/>
          </a:p>
          <a:p>
            <a:r>
              <a:rPr sz="2400" b="1"/>
              <a:t>    time.sleep(0.1)</a:t>
            </a:r>
            <a:endParaRPr sz="2400" b="1"/>
          </a:p>
          <a:p>
            <a:r>
              <a:rPr sz="2400" b="1"/>
              <a:t>    pub.publish(text)  </a:t>
            </a:r>
            <a:endParaRPr sz="2400" b="1"/>
          </a:p>
          <a:p>
            <a:r>
              <a:rPr sz="2400" b="1"/>
              <a:t>Section1：When the robot recognizes the customer's beckoning action, he would say “Yes, I'm  coming.” </a:t>
            </a:r>
            <a:endParaRPr sz="2400" b="1"/>
          </a:p>
          <a:p>
            <a:r>
              <a:rPr sz="2400" b="1"/>
              <a:t>Section2：When it receives the message of “finding_finish”, he would say “Hello! What would you like to have? Coffee or tea?".Then it would excute "iat_publish_speak" and then Then the string "coffee" or "tea".</a:t>
            </a:r>
            <a:endParaRPr sz="2400" b="1"/>
          </a:p>
          <a:p>
            <a:r>
              <a:rPr sz="2400" b="1"/>
              <a:t>Section3:When it receives the message of “navi_finish”,he would say "Here is your' + drink + '. Enjoy yourself"</a:t>
            </a:r>
            <a:endParaRPr sz="2400" b="1"/>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smtClean="0"/>
              <a:t>2019.6.8</a:t>
            </a:r>
            <a:endParaRPr lang="en-US" altLang="zh-CN" sz="1050" dirty="0" smtClean="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en-US" altLang="zh-CN" sz="1050" dirty="0"/>
          </a:p>
          <a:p>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462915" y="344805"/>
            <a:ext cx="6301740" cy="1383665"/>
          </a:xfrm>
          <a:prstGeom prst="rect">
            <a:avLst/>
          </a:prstGeom>
          <a:noFill/>
        </p:spPr>
        <p:txBody>
          <a:bodyPr wrap="square" rtlCol="0">
            <a:spAutoFit/>
          </a:bodyPr>
          <a:lstStyle/>
          <a:p>
            <a:r>
              <a:rPr lang="en-US" altLang="zh-CN" sz="2800"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 </a:t>
            </a:r>
            <a:r>
              <a:rPr lang="zh-CN" altLang="en-US" sz="2800" dirty="0">
                <a:solidFill>
                  <a:srgbClr val="7E0C6E"/>
                </a:solidFill>
                <a:latin typeface="黑体" panose="02010609060101010101" pitchFamily="49" charset="-122"/>
                <a:ea typeface="黑体" panose="02010609060101010101" pitchFamily="49" charset="-122"/>
                <a:sym typeface="+mn-ea"/>
              </a:rPr>
              <a:t>Arm Control </a:t>
            </a:r>
            <a:endParaRPr lang="zh-CN" altLang="en-US" sz="28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zh-CN" altLang="en-US" sz="280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p:txBody>
      </p:sp>
      <p:pic>
        <p:nvPicPr>
          <p:cNvPr id="13" name="图片 12" descr="logo"/>
          <p:cNvPicPr>
            <a:picLocks noChangeAspect="1"/>
          </p:cNvPicPr>
          <p:nvPr/>
        </p:nvPicPr>
        <p:blipFill rotWithShape="1">
          <a:blip r:embed="rId2"/>
          <a:srcRect b="20613"/>
          <a:stretch>
            <a:fillRect/>
          </a:stretch>
        </p:blipFill>
        <p:spPr>
          <a:xfrm>
            <a:off x="11516797" y="6244346"/>
            <a:ext cx="625475" cy="325653"/>
          </a:xfrm>
          <a:prstGeom prst="rect">
            <a:avLst/>
          </a:prstGeom>
        </p:spPr>
      </p:pic>
      <p:sp>
        <p:nvSpPr>
          <p:cNvPr id="2" name="文本框 1"/>
          <p:cNvSpPr txBox="1"/>
          <p:nvPr/>
        </p:nvSpPr>
        <p:spPr>
          <a:xfrm>
            <a:off x="718820" y="894715"/>
            <a:ext cx="10018395" cy="5139055"/>
          </a:xfrm>
          <a:prstGeom prst="rect">
            <a:avLst/>
          </a:prstGeom>
          <a:noFill/>
        </p:spPr>
        <p:txBody>
          <a:bodyPr wrap="square" rtlCol="0">
            <a:spAutoFit/>
          </a:bodyPr>
          <a:p>
            <a:r>
              <a:rPr lang="en-US" altLang="zh-CN" sz="3200">
                <a:solidFill>
                  <a:schemeClr val="tx1"/>
                </a:solidFill>
                <a:effectLst>
                  <a:outerShdw blurRad="38100" dist="19050" dir="2700000" algn="tl" rotWithShape="0">
                    <a:schemeClr val="dk1">
                      <a:alpha val="40000"/>
                    </a:schemeClr>
                  </a:outerShdw>
                </a:effectLst>
              </a:rPr>
              <a:t>Restrain System Error</a:t>
            </a:r>
            <a:r>
              <a:rPr lang="zh-CN" altLang="en-US" sz="3200">
                <a:solidFill>
                  <a:schemeClr val="tx1"/>
                </a:solidFill>
                <a:effectLst>
                  <a:outerShdw blurRad="38100" dist="19050" dir="2700000" algn="tl" rotWithShape="0">
                    <a:schemeClr val="dk1">
                      <a:alpha val="40000"/>
                    </a:schemeClr>
                  </a:outerShdw>
                </a:effectLst>
              </a:rPr>
              <a:t>：</a:t>
            </a:r>
            <a:r>
              <a:rPr lang="en-US" altLang="zh-CN" sz="3200">
                <a:solidFill>
                  <a:schemeClr val="tx1"/>
                </a:solidFill>
                <a:effectLst>
                  <a:outerShdw blurRad="38100" dist="19050" dir="2700000" algn="tl" rotWithShape="0">
                    <a:schemeClr val="dk1">
                      <a:alpha val="40000"/>
                    </a:schemeClr>
                  </a:outerShdw>
                </a:effectLst>
              </a:rPr>
              <a:t> </a:t>
            </a:r>
            <a:endParaRPr lang="zh-CN" altLang="en-US" sz="2400">
              <a:solidFill>
                <a:schemeClr val="tx1"/>
              </a:solidFill>
              <a:effectLst>
                <a:outerShdw blurRad="38100" dist="19050" dir="2700000" algn="tl" rotWithShape="0">
                  <a:schemeClr val="dk1">
                    <a:alpha val="40000"/>
                  </a:schemeClr>
                </a:outerShdw>
              </a:effectLst>
            </a:endParaRPr>
          </a:p>
          <a:p>
            <a:r>
              <a:rPr lang="en-US" altLang="zh-CN" sz="2400">
                <a:solidFill>
                  <a:schemeClr val="tx1"/>
                </a:solidFill>
                <a:effectLst>
                  <a:outerShdw blurRad="38100" dist="19050" dir="2700000" algn="tl" rotWithShape="0">
                    <a:schemeClr val="dk1">
                      <a:alpha val="40000"/>
                    </a:schemeClr>
                  </a:outerShdw>
                </a:effectLst>
              </a:rPr>
              <a:t>Ⅰ. By restraining the error of navigation</a:t>
            </a:r>
            <a:endParaRPr lang="en-US" altLang="zh-CN" sz="2400">
              <a:solidFill>
                <a:schemeClr val="tx1"/>
              </a:solidFill>
              <a:effectLst>
                <a:outerShdw blurRad="38100" dist="19050" dir="2700000" algn="tl" rotWithShape="0">
                  <a:schemeClr val="dk1">
                    <a:alpha val="40000"/>
                  </a:schemeClr>
                </a:outerShdw>
              </a:effectLst>
            </a:endParaRPr>
          </a:p>
          <a:p>
            <a:r>
              <a:rPr lang="en-US" altLang="zh-CN" sz="2400">
                <a:solidFill>
                  <a:schemeClr val="tx1"/>
                </a:solidFill>
                <a:effectLst>
                  <a:outerShdw blurRad="38100" dist="19050" dir="2700000" algn="tl" rotWithShape="0">
                    <a:schemeClr val="dk1">
                      <a:alpha val="40000"/>
                    </a:schemeClr>
                  </a:outerShdw>
                </a:effectLst>
              </a:rPr>
              <a:t>Ⅱ. By </a:t>
            </a:r>
            <a:r>
              <a:rPr lang="en-US" altLang="zh-CN" sz="2400">
                <a:effectLst>
                  <a:outerShdw blurRad="38100" dist="19050" dir="2700000" algn="tl" rotWithShape="0">
                    <a:schemeClr val="dk1">
                      <a:alpha val="40000"/>
                    </a:schemeClr>
                  </a:outerShdw>
                </a:effectLst>
                <a:sym typeface="+mn-ea"/>
              </a:rPr>
              <a:t>restraining the error of </a:t>
            </a:r>
            <a:r>
              <a:rPr lang="en-US" sz="2400">
                <a:effectLst>
                  <a:outerShdw blurRad="38100" dist="19050" dir="2700000" algn="tl" rotWithShape="0">
                    <a:schemeClr val="dk1">
                      <a:alpha val="40000"/>
                    </a:schemeClr>
                  </a:outerShdw>
                </a:effectLst>
                <a:sym typeface="+mn-ea"/>
              </a:rPr>
              <a:t>the arm</a:t>
            </a:r>
            <a:endParaRPr lang="en-US" sz="2400">
              <a:effectLst>
                <a:outerShdw blurRad="38100" dist="19050" dir="2700000" algn="tl" rotWithShape="0">
                  <a:schemeClr val="dk1">
                    <a:alpha val="40000"/>
                  </a:schemeClr>
                </a:outerShdw>
              </a:effectLst>
              <a:sym typeface="+mn-ea"/>
            </a:endParaRPr>
          </a:p>
          <a:p>
            <a:r>
              <a:rPr lang="en-US" sz="3200" b="1">
                <a:solidFill>
                  <a:schemeClr val="accent1"/>
                </a:solidFill>
                <a:effectLst>
                  <a:outerShdw blurRad="38100" dist="25400" dir="5400000" algn="ctr" rotWithShape="0">
                    <a:srgbClr val="6E747A">
                      <a:alpha val="43000"/>
                    </a:srgbClr>
                  </a:outerShdw>
                </a:effectLst>
                <a:sym typeface="+mn-ea"/>
              </a:rPr>
              <a:t>Answer : The first one is better!</a:t>
            </a:r>
            <a:endParaRPr lang="en-US" sz="2000">
              <a:solidFill>
                <a:schemeClr val="tx1"/>
              </a:solidFill>
              <a:effectLst>
                <a:outerShdw blurRad="38100" dist="19050" dir="2700000" algn="tl" rotWithShape="0">
                  <a:schemeClr val="dk1">
                    <a:alpha val="40000"/>
                  </a:schemeClr>
                </a:outerShdw>
              </a:effectLst>
            </a:endParaRPr>
          </a:p>
          <a:p>
            <a:r>
              <a:rPr lang="en-US" sz="2800">
                <a:solidFill>
                  <a:schemeClr val="tx1"/>
                </a:solidFill>
                <a:effectLst>
                  <a:outerShdw blurRad="38100" dist="19050" dir="2700000" algn="tl" rotWithShape="0">
                    <a:schemeClr val="dk1">
                      <a:alpha val="40000"/>
                    </a:schemeClr>
                  </a:outerShdw>
                </a:effectLst>
              </a:rPr>
              <a:t>Solutions to solve the problem</a:t>
            </a:r>
            <a:endParaRPr lang="en-US" sz="2800">
              <a:solidFill>
                <a:schemeClr val="tx1"/>
              </a:solidFill>
              <a:effectLst>
                <a:outerShdw blurRad="38100" dist="19050" dir="2700000" algn="tl" rotWithShape="0">
                  <a:schemeClr val="dk1">
                    <a:alpha val="40000"/>
                  </a:schemeClr>
                </a:outerShdw>
              </a:effectLst>
            </a:endParaRPr>
          </a:p>
          <a:p>
            <a:endParaRPr lang="en-US" sz="2000">
              <a:solidFill>
                <a:schemeClr val="tx1"/>
              </a:solidFill>
              <a:effectLst>
                <a:outerShdw blurRad="38100" dist="19050" dir="2700000" algn="tl" rotWithShape="0">
                  <a:schemeClr val="dk1">
                    <a:alpha val="40000"/>
                  </a:schemeClr>
                </a:outerShdw>
              </a:effectLst>
            </a:endParaRPr>
          </a:p>
          <a:p>
            <a:r>
              <a:rPr lang="en-US" sz="2400">
                <a:solidFill>
                  <a:schemeClr val="tx1"/>
                </a:solidFill>
                <a:effectLst>
                  <a:outerShdw blurRad="38100" dist="19050" dir="2700000" algn="tl" rotWithShape="0">
                    <a:schemeClr val="dk1">
                      <a:alpha val="40000"/>
                    </a:schemeClr>
                  </a:outerShdw>
                </a:effectLst>
              </a:rPr>
              <a:t>Objects Recognition Using Darknet_ros and Kinect:</a:t>
            </a:r>
            <a:endParaRPr lang="en-US" sz="2400">
              <a:solidFill>
                <a:schemeClr val="tx1"/>
              </a:solidFill>
              <a:effectLst>
                <a:outerShdw blurRad="38100" dist="19050" dir="2700000" algn="tl" rotWithShape="0">
                  <a:schemeClr val="dk1">
                    <a:alpha val="40000"/>
                  </a:schemeClr>
                </a:outerShdw>
              </a:effectLst>
            </a:endParaRPr>
          </a:p>
          <a:p>
            <a:r>
              <a:rPr lang="en-US" sz="2400">
                <a:solidFill>
                  <a:schemeClr val="tx1"/>
                </a:solidFill>
                <a:effectLst>
                  <a:outerShdw blurRad="38100" dist="19050" dir="2700000" algn="tl" rotWithShape="0">
                    <a:schemeClr val="dk1">
                      <a:alpha val="40000"/>
                    </a:schemeClr>
                  </a:outerShdw>
                </a:effectLst>
              </a:rPr>
              <a:t>     </a:t>
            </a:r>
            <a:endParaRPr lang="en-US" sz="2400">
              <a:solidFill>
                <a:schemeClr val="tx1"/>
              </a:solidFill>
              <a:effectLst>
                <a:outerShdw blurRad="38100" dist="19050" dir="2700000" algn="tl" rotWithShape="0">
                  <a:schemeClr val="dk1">
                    <a:alpha val="40000"/>
                  </a:schemeClr>
                </a:outerShdw>
              </a:effectLst>
            </a:endParaRPr>
          </a:p>
          <a:p>
            <a:r>
              <a:rPr lang="en-US" sz="2000">
                <a:solidFill>
                  <a:schemeClr val="tx1"/>
                </a:solidFill>
                <a:effectLst>
                  <a:outerShdw blurRad="38100" dist="19050" dir="2700000" algn="tl" rotWithShape="0">
                    <a:schemeClr val="dk1">
                      <a:alpha val="40000"/>
                    </a:schemeClr>
                  </a:outerShdw>
                </a:effectLst>
              </a:rPr>
              <a:t> 1. The Kinect image information is used to frame the identified object, and the average depth of all points of the object is calculated as the distance value. </a:t>
            </a:r>
            <a:endParaRPr lang="en-US" sz="2000">
              <a:solidFill>
                <a:schemeClr val="tx1"/>
              </a:solidFill>
              <a:effectLst>
                <a:outerShdw blurRad="38100" dist="19050" dir="2700000" algn="tl" rotWithShape="0">
                  <a:schemeClr val="dk1">
                    <a:alpha val="40000"/>
                  </a:schemeClr>
                </a:outerShdw>
              </a:effectLst>
            </a:endParaRPr>
          </a:p>
          <a:p>
            <a:r>
              <a:rPr lang="en-US" sz="2000">
                <a:solidFill>
                  <a:schemeClr val="tx1"/>
                </a:solidFill>
                <a:effectLst>
                  <a:outerShdw blurRad="38100" dist="19050" dir="2700000" algn="tl" rotWithShape="0">
                    <a:schemeClr val="dk1">
                      <a:alpha val="40000"/>
                    </a:schemeClr>
                  </a:outerShdw>
                </a:effectLst>
              </a:rPr>
              <a:t>      </a:t>
            </a:r>
            <a:endParaRPr lang="en-US" sz="2000">
              <a:solidFill>
                <a:schemeClr val="tx1"/>
              </a:solidFill>
              <a:effectLst>
                <a:outerShdw blurRad="38100" dist="19050" dir="2700000" algn="tl" rotWithShape="0">
                  <a:schemeClr val="dk1">
                    <a:alpha val="40000"/>
                  </a:schemeClr>
                </a:outerShdw>
              </a:effectLst>
            </a:endParaRPr>
          </a:p>
          <a:p>
            <a:r>
              <a:rPr lang="en-US" sz="2000">
                <a:solidFill>
                  <a:schemeClr val="tx1"/>
                </a:solidFill>
                <a:effectLst>
                  <a:outerShdw blurRad="38100" dist="19050" dir="2700000" algn="tl" rotWithShape="0">
                    <a:schemeClr val="dk1">
                      <a:alpha val="40000"/>
                    </a:schemeClr>
                  </a:outerShdw>
                </a:effectLst>
              </a:rPr>
              <a:t>2.The angular velocity and linear velocity of the chassis are adjusted respectively to make the distance error reach a certain threshold.</a:t>
            </a:r>
            <a:endParaRPr lang="en-US" sz="2000">
              <a:solidFill>
                <a:schemeClr val="tx1"/>
              </a:solidFill>
              <a:effectLst>
                <a:outerShdw blurRad="38100" dist="19050" dir="2700000" algn="tl" rotWithShape="0">
                  <a:schemeClr val="dk1">
                    <a:alpha val="40000"/>
                  </a:schemeClr>
                </a:outerShdw>
              </a:effectLst>
            </a:endParaRPr>
          </a:p>
          <a:p>
            <a:r>
              <a:rPr lang="en-US" sz="2000">
                <a:solidFill>
                  <a:schemeClr val="tx1"/>
                </a:solidFill>
                <a:effectLst>
                  <a:outerShdw blurRad="38100" dist="19050" dir="2700000" algn="tl" rotWithShape="0">
                    <a:schemeClr val="dk1">
                      <a:alpha val="40000"/>
                    </a:schemeClr>
                  </a:outerShdw>
                </a:effectLst>
              </a:rPr>
              <a:t>Then </a:t>
            </a:r>
            <a:endParaRPr lang="en-US" sz="200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40665" y="346075"/>
            <a:ext cx="3112135" cy="2635250"/>
          </a:xfrm>
          <a:prstGeom prst="rect">
            <a:avLst/>
          </a:prstGeom>
        </p:spPr>
      </p:pic>
      <p:pic>
        <p:nvPicPr>
          <p:cNvPr id="9" name="图片 8"/>
          <p:cNvPicPr>
            <a:picLocks noChangeAspect="1"/>
          </p:cNvPicPr>
          <p:nvPr/>
        </p:nvPicPr>
        <p:blipFill>
          <a:blip r:embed="rId2"/>
          <a:stretch>
            <a:fillRect/>
          </a:stretch>
        </p:blipFill>
        <p:spPr>
          <a:xfrm>
            <a:off x="6126480" y="346075"/>
            <a:ext cx="3792855" cy="4112895"/>
          </a:xfrm>
          <a:prstGeom prst="rect">
            <a:avLst/>
          </a:prstGeom>
        </p:spPr>
      </p:pic>
      <p:pic>
        <p:nvPicPr>
          <p:cNvPr id="4" name="图片 3"/>
          <p:cNvPicPr>
            <a:picLocks noChangeAspect="1"/>
          </p:cNvPicPr>
          <p:nvPr/>
        </p:nvPicPr>
        <p:blipFill>
          <a:blip r:embed="rId3"/>
          <a:stretch>
            <a:fillRect/>
          </a:stretch>
        </p:blipFill>
        <p:spPr>
          <a:xfrm>
            <a:off x="240665" y="3442335"/>
            <a:ext cx="4429125" cy="2390775"/>
          </a:xfrm>
          <a:prstGeom prst="rect">
            <a:avLst/>
          </a:prstGeom>
        </p:spPr>
      </p:pic>
      <p:sp>
        <p:nvSpPr>
          <p:cNvPr id="6" name="文本框 5"/>
          <p:cNvSpPr txBox="1"/>
          <p:nvPr/>
        </p:nvSpPr>
        <p:spPr>
          <a:xfrm>
            <a:off x="356870" y="2981325"/>
            <a:ext cx="3714115" cy="368300"/>
          </a:xfrm>
          <a:prstGeom prst="rect">
            <a:avLst/>
          </a:prstGeom>
          <a:noFill/>
        </p:spPr>
        <p:txBody>
          <a:bodyPr wrap="square" rtlCol="0">
            <a:spAutoFit/>
          </a:bodyPr>
          <a:p>
            <a:r>
              <a:rPr lang="en-US" b="1">
                <a:solidFill>
                  <a:schemeClr val="accent1"/>
                </a:solidFill>
                <a:effectLst>
                  <a:outerShdw blurRad="38100" dist="25400" dir="5400000" algn="ctr" rotWithShape="0">
                    <a:srgbClr val="6E747A">
                      <a:alpha val="43000"/>
                    </a:srgbClr>
                  </a:outerShdw>
                </a:effectLst>
                <a:sym typeface="+mn-ea"/>
              </a:rPr>
              <a:t>frame the identified object</a:t>
            </a:r>
            <a:endParaRPr lang="en-US" altLang="en-US" b="1">
              <a:solidFill>
                <a:schemeClr val="accent1"/>
              </a:solidFill>
              <a:effectLst>
                <a:outerShdw blurRad="38100" dist="25400" dir="5400000" algn="ctr" rotWithShape="0">
                  <a:srgbClr val="6E747A">
                    <a:alpha val="43000"/>
                  </a:srgbClr>
                </a:outerShdw>
              </a:effectLst>
              <a:sym typeface="+mn-ea"/>
            </a:endParaRPr>
          </a:p>
        </p:txBody>
      </p:sp>
      <p:sp>
        <p:nvSpPr>
          <p:cNvPr id="7" name="文本框 6"/>
          <p:cNvSpPr txBox="1"/>
          <p:nvPr/>
        </p:nvSpPr>
        <p:spPr>
          <a:xfrm>
            <a:off x="-33655" y="5994400"/>
            <a:ext cx="5105400" cy="368300"/>
          </a:xfrm>
          <a:prstGeom prst="rect">
            <a:avLst/>
          </a:prstGeom>
          <a:noFill/>
        </p:spPr>
        <p:txBody>
          <a:bodyPr wrap="square" rtlCol="0">
            <a:spAutoFit/>
          </a:bodyPr>
          <a:p>
            <a:r>
              <a:rPr lang="en-US" b="1">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rPr>
              <a:t> average depth of all points of the object</a:t>
            </a:r>
            <a:endParaRPr lang="en-US" altLang="en-US" b="1">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sym typeface="+mn-ea"/>
            </a:endParaRPr>
          </a:p>
        </p:txBody>
      </p:sp>
      <p:sp>
        <p:nvSpPr>
          <p:cNvPr id="10" name="文本框 9"/>
          <p:cNvSpPr txBox="1"/>
          <p:nvPr/>
        </p:nvSpPr>
        <p:spPr>
          <a:xfrm>
            <a:off x="6191885" y="4747260"/>
            <a:ext cx="3893820" cy="645160"/>
          </a:xfrm>
          <a:prstGeom prst="rect">
            <a:avLst/>
          </a:prstGeom>
          <a:noFill/>
        </p:spPr>
        <p:txBody>
          <a:bodyPr wrap="square" rtlCol="0">
            <a:spAutoFit/>
          </a:bodyPr>
          <a:p>
            <a:r>
              <a:rPr lang="en-US" b="1">
                <a:solidFill>
                  <a:schemeClr val="accent1"/>
                </a:solidFill>
                <a:effectLst>
                  <a:outerShdw blurRad="38100" dist="25400" dir="5400000" algn="ctr" rotWithShape="0">
                    <a:srgbClr val="6E747A">
                      <a:alpha val="43000"/>
                    </a:srgbClr>
                  </a:outerShdw>
                </a:effectLst>
                <a:sym typeface="+mn-ea"/>
              </a:rPr>
              <a:t>The adjustment of angular velocity and linear velocity</a:t>
            </a:r>
            <a:endParaRPr lang="en-US" altLang="en-US" b="1">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smtClean="0"/>
              <a:t>2019.6.8</a:t>
            </a:r>
            <a:endParaRPr lang="en-US" altLang="zh-CN" sz="1050" dirty="0" smtClean="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en-US" altLang="zh-CN" sz="1050" dirty="0"/>
          </a:p>
          <a:p>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382270" y="352425"/>
            <a:ext cx="5584190" cy="1383665"/>
          </a:xfrm>
          <a:prstGeom prst="rect">
            <a:avLst/>
          </a:prstGeom>
          <a:noFill/>
        </p:spPr>
        <p:txBody>
          <a:bodyPr wrap="square" rtlCol="0">
            <a:spAutoFit/>
          </a:bodyPr>
          <a:lstStyle/>
          <a:p>
            <a:r>
              <a:rPr lang="zh-CN" altLang="en-US" sz="2800" dirty="0">
                <a:solidFill>
                  <a:srgbClr val="7E0C6E"/>
                </a:solidFill>
                <a:latin typeface="黑体" panose="02010609060101010101" pitchFamily="49" charset="-122"/>
                <a:ea typeface="黑体" panose="02010609060101010101" pitchFamily="49" charset="-122"/>
                <a:sym typeface="+mn-ea"/>
              </a:rPr>
              <a:t>Catching</a:t>
            </a:r>
            <a:endParaRPr lang="zh-CN" altLang="en-US" sz="2800" i="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p:txBody>
      </p:sp>
      <p:pic>
        <p:nvPicPr>
          <p:cNvPr id="13" name="图片 12" descr="logo"/>
          <p:cNvPicPr>
            <a:picLocks noChangeAspect="1"/>
          </p:cNvPicPr>
          <p:nvPr/>
        </p:nvPicPr>
        <p:blipFill rotWithShape="1">
          <a:blip r:embed="rId2"/>
          <a:srcRect b="20613"/>
          <a:stretch>
            <a:fillRect/>
          </a:stretch>
        </p:blipFill>
        <p:spPr>
          <a:xfrm>
            <a:off x="11516797" y="6244346"/>
            <a:ext cx="625475" cy="325653"/>
          </a:xfrm>
          <a:prstGeom prst="rect">
            <a:avLst/>
          </a:prstGeom>
        </p:spPr>
      </p:pic>
      <p:sp>
        <p:nvSpPr>
          <p:cNvPr id="4" name="文本框 3"/>
          <p:cNvSpPr txBox="1"/>
          <p:nvPr/>
        </p:nvSpPr>
        <p:spPr>
          <a:xfrm>
            <a:off x="241300" y="1140460"/>
            <a:ext cx="11188700" cy="953135"/>
          </a:xfrm>
          <a:prstGeom prst="rect">
            <a:avLst/>
          </a:prstGeom>
          <a:noFill/>
        </p:spPr>
        <p:txBody>
          <a:bodyPr wrap="square" rtlCol="0">
            <a:spAutoFit/>
          </a:bodyPr>
          <a:p>
            <a:r>
              <a:rPr lang="en-US" sz="2800" b="1"/>
              <a:t>      </a:t>
            </a:r>
            <a:r>
              <a:rPr sz="2800" b="1"/>
              <a:t>After reaching the exact position, the </a:t>
            </a:r>
            <a:r>
              <a:rPr lang="en-US" sz="2800" b="1"/>
              <a:t>arm</a:t>
            </a:r>
            <a:r>
              <a:rPr sz="2800" b="1"/>
              <a:t> can grasp the object according to the specific posture</a:t>
            </a:r>
            <a:r>
              <a:rPr lang="en-US" sz="2800" b="1"/>
              <a:t>s</a:t>
            </a:r>
            <a:r>
              <a:rPr sz="2800" b="1"/>
              <a:t>.</a:t>
            </a:r>
            <a:endParaRPr sz="2800" b="1"/>
          </a:p>
        </p:txBody>
      </p:sp>
      <p:pic>
        <p:nvPicPr>
          <p:cNvPr id="14" name="图片 13" descr="IMG_2236(20190607-212220)"/>
          <p:cNvPicPr>
            <a:picLocks noChangeAspect="1"/>
          </p:cNvPicPr>
          <p:nvPr/>
        </p:nvPicPr>
        <p:blipFill>
          <a:blip r:embed="rId3"/>
          <a:stretch>
            <a:fillRect/>
          </a:stretch>
        </p:blipFill>
        <p:spPr>
          <a:xfrm>
            <a:off x="548640" y="2105660"/>
            <a:ext cx="2511425" cy="4464685"/>
          </a:xfrm>
          <a:prstGeom prst="rect">
            <a:avLst/>
          </a:prstGeom>
        </p:spPr>
      </p:pic>
      <p:pic>
        <p:nvPicPr>
          <p:cNvPr id="15" name="图片 14" descr="IMG_2237(20190607-212239)"/>
          <p:cNvPicPr>
            <a:picLocks noChangeAspect="1"/>
          </p:cNvPicPr>
          <p:nvPr/>
        </p:nvPicPr>
        <p:blipFill>
          <a:blip r:embed="rId4"/>
          <a:stretch>
            <a:fillRect/>
          </a:stretch>
        </p:blipFill>
        <p:spPr>
          <a:xfrm>
            <a:off x="4337050" y="2105660"/>
            <a:ext cx="2519045" cy="4489450"/>
          </a:xfrm>
          <a:prstGeom prst="rect">
            <a:avLst/>
          </a:prstGeom>
        </p:spPr>
      </p:pic>
      <p:pic>
        <p:nvPicPr>
          <p:cNvPr id="16" name="图片 15" descr="IMG_2238(20190607-212303)"/>
          <p:cNvPicPr>
            <a:picLocks noChangeAspect="1"/>
          </p:cNvPicPr>
          <p:nvPr/>
        </p:nvPicPr>
        <p:blipFill>
          <a:blip r:embed="rId5"/>
          <a:stretch>
            <a:fillRect/>
          </a:stretch>
        </p:blipFill>
        <p:spPr>
          <a:xfrm>
            <a:off x="8056245" y="2093595"/>
            <a:ext cx="2515235" cy="447738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smtClean="0"/>
              <a:t>2019.6.8</a:t>
            </a:r>
            <a:endParaRPr lang="en-US" altLang="zh-CN" sz="1050" dirty="0" smtClean="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en-US" altLang="zh-CN" sz="1050" dirty="0"/>
          </a:p>
          <a:p>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382137" y="371366"/>
            <a:ext cx="2238233" cy="953135"/>
          </a:xfrm>
          <a:prstGeom prst="rect">
            <a:avLst/>
          </a:prstGeom>
          <a:noFill/>
        </p:spPr>
        <p:txBody>
          <a:bodyPr wrap="square" rtlCol="0">
            <a:spAutoFit/>
          </a:bodyPr>
          <a:lstStyle/>
          <a:p>
            <a:r>
              <a:rPr lang="en-US" altLang="zh-CN" sz="2800" dirty="0">
                <a:solidFill>
                  <a:srgbClr val="7E0C6E"/>
                </a:solidFill>
                <a:latin typeface="黑体" panose="02010609060101010101" pitchFamily="49" charset="-122"/>
                <a:ea typeface="黑体" panose="02010609060101010101" pitchFamily="49" charset="-122"/>
                <a:sym typeface="+mn-ea"/>
              </a:rPr>
              <a:t>Summery</a:t>
            </a:r>
            <a:endParaRPr lang="zh-CN" altLang="en-US" sz="280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p:txBody>
      </p:sp>
      <p:pic>
        <p:nvPicPr>
          <p:cNvPr id="13" name="图片 12" descr="logo"/>
          <p:cNvPicPr>
            <a:picLocks noChangeAspect="1"/>
          </p:cNvPicPr>
          <p:nvPr/>
        </p:nvPicPr>
        <p:blipFill rotWithShape="1">
          <a:blip r:embed="rId2"/>
          <a:srcRect b="20613"/>
          <a:stretch>
            <a:fillRect/>
          </a:stretch>
        </p:blipFill>
        <p:spPr>
          <a:xfrm>
            <a:off x="11516797" y="6244346"/>
            <a:ext cx="625475" cy="325653"/>
          </a:xfrm>
          <a:prstGeom prst="rect">
            <a:avLst/>
          </a:prstGeom>
        </p:spPr>
      </p:pic>
      <p:sp>
        <p:nvSpPr>
          <p:cNvPr id="17" name="文本框 16"/>
          <p:cNvSpPr txBox="1"/>
          <p:nvPr/>
        </p:nvSpPr>
        <p:spPr>
          <a:xfrm>
            <a:off x="382270" y="1066800"/>
            <a:ext cx="10670540" cy="4276725"/>
          </a:xfrm>
          <a:prstGeom prst="rect">
            <a:avLst/>
          </a:prstGeom>
          <a:noFill/>
        </p:spPr>
        <p:txBody>
          <a:bodyPr wrap="none" rtlCol="0">
            <a:spAutoFit/>
          </a:bodyPr>
          <a:p>
            <a:pPr indent="88900" algn="l" hangingPunct="0">
              <a:spcAft>
                <a:spcPts val="0"/>
              </a:spcAft>
            </a:pPr>
            <a:r>
              <a:rPr lang="en-US" altLang="en-AU" sz="3200" b="1" dirty="0" smtClean="0">
                <a:solidFill>
                  <a:schemeClr val="tx1"/>
                </a:solidFill>
                <a:effectLst>
                  <a:outerShdw blurRad="38100" dist="19050" dir="2700000" algn="tl" rotWithShape="0">
                    <a:schemeClr val="dk1">
                      <a:alpha val="40000"/>
                    </a:schemeClr>
                  </a:outerShdw>
                </a:effectLst>
                <a:latin typeface="Times New Roman" panose="02020603050405020304" pitchFamily="18" charset="0"/>
                <a:ea typeface="PMingLiU" pitchFamily="18" charset="-120"/>
                <a:sym typeface="+mn-ea"/>
              </a:rPr>
              <a:t>Improvable aspects:</a:t>
            </a:r>
            <a:endParaRPr lang="en-US" altLang="en-AU" sz="2800" b="1" dirty="0" smtClean="0">
              <a:latin typeface="Times New Roman" panose="02020603050405020304" pitchFamily="18" charset="0"/>
              <a:ea typeface="PMingLiU" pitchFamily="18" charset="-120"/>
              <a:sym typeface="+mn-ea"/>
            </a:endParaRPr>
          </a:p>
          <a:p>
            <a:pPr indent="88900" algn="l" hangingPunct="0">
              <a:spcAft>
                <a:spcPts val="0"/>
              </a:spcAft>
            </a:pPr>
            <a:endParaRPr lang="en-US" altLang="en-AU" sz="2000" dirty="0" smtClean="0">
              <a:latin typeface="Times New Roman" panose="02020603050405020304" pitchFamily="18" charset="0"/>
              <a:ea typeface="PMingLiU" pitchFamily="18" charset="-120"/>
              <a:sym typeface="+mn-ea"/>
            </a:endParaRPr>
          </a:p>
          <a:p>
            <a:pPr indent="88900" algn="l" hangingPunct="0">
              <a:spcAft>
                <a:spcPts val="0"/>
              </a:spcAft>
            </a:pPr>
            <a:r>
              <a:rPr lang="en-US" altLang="en-AU" sz="2000" dirty="0" smtClean="0">
                <a:latin typeface="Times New Roman" panose="02020603050405020304" pitchFamily="18" charset="0"/>
                <a:ea typeface="PMingLiU" pitchFamily="18" charset="-120"/>
                <a:sym typeface="+mn-ea"/>
              </a:rPr>
              <a:t>1.</a:t>
            </a:r>
            <a:r>
              <a:rPr lang="zh-CN" altLang="en-US" sz="2000">
                <a:sym typeface="+mn-ea"/>
              </a:rPr>
              <a:t>Due to the use of BaiduAPI, there </a:t>
            </a:r>
            <a:r>
              <a:rPr lang="en-US" altLang="zh-CN" sz="2000">
                <a:sym typeface="+mn-ea"/>
              </a:rPr>
              <a:t>is</a:t>
            </a:r>
            <a:r>
              <a:rPr lang="zh-CN" altLang="en-US" sz="2000">
                <a:sym typeface="+mn-ea"/>
              </a:rPr>
              <a:t> a </a:t>
            </a:r>
            <a:r>
              <a:rPr lang="en-US" altLang="zh-CN" sz="2000">
                <a:sym typeface="+mn-ea"/>
              </a:rPr>
              <a:t>long</a:t>
            </a:r>
            <a:r>
              <a:rPr lang="zh-CN" altLang="en-US" sz="2000">
                <a:sym typeface="+mn-ea"/>
              </a:rPr>
              <a:t> delay leading to </a:t>
            </a:r>
            <a:r>
              <a:rPr lang="en-US" altLang="zh-CN" sz="2000">
                <a:sym typeface="+mn-ea"/>
              </a:rPr>
              <a:t>pauses</a:t>
            </a:r>
            <a:r>
              <a:rPr lang="en-US" altLang="zh-CN" sz="2000">
                <a:sym typeface="+mn-ea"/>
              </a:rPr>
              <a:t>.</a:t>
            </a:r>
            <a:r>
              <a:rPr lang="zh-CN" altLang="en-US" sz="2000">
                <a:sym typeface="+mn-ea"/>
              </a:rPr>
              <a:t>           </a:t>
            </a:r>
            <a:endParaRPr lang="zh-CN" altLang="en-US" sz="2000">
              <a:sym typeface="+mn-ea"/>
            </a:endParaRPr>
          </a:p>
          <a:p>
            <a:pPr indent="88900" algn="l" hangingPunct="0">
              <a:spcAft>
                <a:spcPts val="0"/>
              </a:spcAft>
            </a:pPr>
            <a:r>
              <a:rPr lang="en-US" altLang="en-AU"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PMingLiU" pitchFamily="18" charset="-120"/>
                <a:sym typeface="+mn-ea"/>
              </a:rPr>
              <a:t>Ans:</a:t>
            </a:r>
            <a:endParaRPr lang="en-US" altLang="en-AU"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PMingLiU" pitchFamily="18" charset="-120"/>
              <a:sym typeface="+mn-ea"/>
            </a:endParaRPr>
          </a:p>
          <a:p>
            <a:pPr indent="88900" algn="l" hangingPunct="0">
              <a:spcAft>
                <a:spcPts val="0"/>
              </a:spcAft>
            </a:pPr>
            <a:r>
              <a:rPr lang="en-US" altLang="en-AU"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PMingLiU" pitchFamily="18" charset="-120"/>
                <a:sym typeface="+mn-ea"/>
              </a:rPr>
              <a:t>      Use BaiduAPI only when recognizing gestures,  Darknet and kenict can be used for tracking.</a:t>
            </a:r>
            <a:endParaRPr lang="en-US" altLang="en-AU" sz="2000" dirty="0" smtClean="0">
              <a:latin typeface="Times New Roman" panose="02020603050405020304" pitchFamily="18" charset="0"/>
              <a:ea typeface="PMingLiU" pitchFamily="18" charset="-120"/>
              <a:sym typeface="+mn-ea"/>
            </a:endParaRPr>
          </a:p>
          <a:p>
            <a:pPr indent="88900" algn="l" hangingPunct="0">
              <a:spcAft>
                <a:spcPts val="0"/>
              </a:spcAft>
            </a:pPr>
            <a:endParaRPr lang="en-US" altLang="en-AU" sz="2000" dirty="0" smtClean="0">
              <a:latin typeface="Times New Roman" panose="02020603050405020304" pitchFamily="18" charset="0"/>
              <a:ea typeface="PMingLiU" pitchFamily="18" charset="-120"/>
              <a:sym typeface="+mn-ea"/>
            </a:endParaRPr>
          </a:p>
          <a:p>
            <a:pPr indent="88900" algn="l" hangingPunct="0">
              <a:spcAft>
                <a:spcPts val="0"/>
              </a:spcAft>
            </a:pPr>
            <a:r>
              <a:rPr lang="en-US" altLang="en-AU" sz="2000" dirty="0" smtClean="0">
                <a:latin typeface="Times New Roman" panose="02020603050405020304" pitchFamily="18" charset="0"/>
                <a:ea typeface="PMingLiU" pitchFamily="18" charset="-120"/>
                <a:sym typeface="+mn-ea"/>
              </a:rPr>
              <a:t>2.</a:t>
            </a:r>
            <a:r>
              <a:rPr lang="zh-CN" altLang="en-US" sz="2000">
                <a:sym typeface="+mn-ea"/>
              </a:rPr>
              <a:t>Robot positioning is inaccurate</a:t>
            </a:r>
            <a:r>
              <a:rPr lang="en-US" altLang="zh-CN" sz="2000">
                <a:sym typeface="+mn-ea"/>
              </a:rPr>
              <a:t>.</a:t>
            </a:r>
            <a:r>
              <a:rPr lang="zh-CN" altLang="en-US" sz="2000">
                <a:sym typeface="+mn-ea"/>
              </a:rPr>
              <a:t> </a:t>
            </a:r>
            <a:endParaRPr lang="zh-CN" altLang="en-US" sz="2000">
              <a:sym typeface="+mn-ea"/>
            </a:endParaRPr>
          </a:p>
          <a:p>
            <a:pPr indent="88900" algn="l" hangingPunct="0">
              <a:spcAft>
                <a:spcPts val="0"/>
              </a:spcAft>
            </a:pPr>
            <a:r>
              <a:rPr lang="en-US" altLang="en-AU"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PMingLiU" pitchFamily="18" charset="-120"/>
                <a:sym typeface="+mn-ea"/>
              </a:rPr>
              <a:t>Ans:</a:t>
            </a:r>
            <a:endParaRPr lang="en-US" altLang="en-AU"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PMingLiU" pitchFamily="18" charset="-120"/>
              <a:sym typeface="+mn-ea"/>
            </a:endParaRPr>
          </a:p>
          <a:p>
            <a:pPr indent="88900" algn="l" hangingPunct="0">
              <a:spcAft>
                <a:spcPts val="0"/>
              </a:spcAft>
            </a:pPr>
            <a:r>
              <a:rPr lang="en-US" altLang="en-AU"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PMingLiU" pitchFamily="18" charset="-120"/>
                <a:sym typeface="+mn-ea"/>
              </a:rPr>
              <a:t>      Improve amcl.</a:t>
            </a:r>
            <a:endParaRPr lang="en-US" altLang="en-AU" sz="24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PMingLiU" pitchFamily="18" charset="-120"/>
              <a:sym typeface="+mn-ea"/>
            </a:endParaRPr>
          </a:p>
          <a:p>
            <a:pPr indent="88900" algn="l" hangingPunct="0">
              <a:spcAft>
                <a:spcPts val="0"/>
              </a:spcAft>
            </a:pPr>
            <a:endParaRPr lang="en-US" altLang="en-AU" sz="2000" dirty="0" smtClean="0">
              <a:latin typeface="Times New Roman" panose="02020603050405020304" pitchFamily="18" charset="0"/>
              <a:ea typeface="PMingLiU" pitchFamily="18" charset="-120"/>
              <a:sym typeface="+mn-ea"/>
            </a:endParaRPr>
          </a:p>
          <a:p>
            <a:pPr indent="88900" algn="l" hangingPunct="0">
              <a:spcAft>
                <a:spcPts val="0"/>
              </a:spcAft>
            </a:pPr>
            <a:r>
              <a:rPr lang="en-US" altLang="en-AU" sz="2000" dirty="0" smtClean="0">
                <a:latin typeface="Times New Roman" panose="02020603050405020304" pitchFamily="18" charset="0"/>
                <a:ea typeface="PMingLiU" pitchFamily="18" charset="-120"/>
                <a:sym typeface="+mn-ea"/>
              </a:rPr>
              <a:t>3.</a:t>
            </a:r>
            <a:r>
              <a:rPr lang="zh-CN" altLang="en-US" sz="2000">
                <a:sym typeface="+mn-ea"/>
              </a:rPr>
              <a:t>Low success rate of grasping objects</a:t>
            </a:r>
            <a:r>
              <a:rPr lang="en-US" altLang="zh-CN" sz="2000">
                <a:sym typeface="+mn-ea"/>
              </a:rPr>
              <a:t>.</a:t>
            </a:r>
            <a:endParaRPr lang="en-US" altLang="zh-CN" sz="2000">
              <a:sym typeface="+mn-ea"/>
            </a:endParaRPr>
          </a:p>
          <a:p>
            <a:pPr indent="88900" algn="l" hangingPunct="0">
              <a:spcAft>
                <a:spcPts val="0"/>
              </a:spcAft>
            </a:pPr>
            <a:r>
              <a:rPr lang="en-US" altLang="zh-CN"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PMingLiU" pitchFamily="18" charset="-120"/>
                <a:sym typeface="+mn-ea"/>
              </a:rPr>
              <a:t>Ans</a:t>
            </a:r>
            <a:r>
              <a:rPr lang="zh-CN" altLang="en-US"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sym typeface="+mn-ea"/>
              </a:rPr>
              <a:t>：</a:t>
            </a:r>
            <a:endParaRPr lang="zh-CN" altLang="en-US"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sym typeface="+mn-ea"/>
            </a:endParaRPr>
          </a:p>
          <a:p>
            <a:pPr indent="88900" algn="l" hangingPunct="0">
              <a:spcAft>
                <a:spcPts val="0"/>
              </a:spcAft>
            </a:pPr>
            <a:r>
              <a:rPr lang="zh-CN" altLang="en-US"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sym typeface="+mn-ea"/>
              </a:rPr>
              <a:t>      </a:t>
            </a:r>
            <a:r>
              <a:rPr lang="en-US" altLang="zh-CN"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sym typeface="+mn-ea"/>
              </a:rPr>
              <a:t>We have no idea. </a:t>
            </a:r>
            <a:endParaRPr lang="en-US" altLang="zh-CN" sz="20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dirty="0"/>
              <a:t>2019-6.8</a:t>
            </a:r>
            <a:endParaRPr lang="en-US" altLang="zh-CN" sz="1050" dirty="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t>Robot Software Engineering</a:t>
            </a:r>
            <a:endParaRPr lang="en-US" altLang="zh-CN"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9" name="直接连接符 8"/>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pic>
        <p:nvPicPr>
          <p:cNvPr id="21" name="图片 20"/>
          <p:cNvPicPr>
            <a:picLocks noChangeAspect="1"/>
          </p:cNvPicPr>
          <p:nvPr/>
        </p:nvPicPr>
        <p:blipFill>
          <a:blip r:embed="rId2"/>
          <a:stretch>
            <a:fillRect/>
          </a:stretch>
        </p:blipFill>
        <p:spPr>
          <a:xfrm rot="5400000">
            <a:off x="-254000" y="1739265"/>
            <a:ext cx="5085080" cy="3812540"/>
          </a:xfrm>
          <a:prstGeom prst="rect">
            <a:avLst/>
          </a:prstGeom>
        </p:spPr>
      </p:pic>
      <p:sp>
        <p:nvSpPr>
          <p:cNvPr id="22" name="文本框 21"/>
          <p:cNvSpPr txBox="1"/>
          <p:nvPr/>
        </p:nvSpPr>
        <p:spPr>
          <a:xfrm>
            <a:off x="470535" y="349885"/>
            <a:ext cx="2976880" cy="521970"/>
          </a:xfrm>
          <a:prstGeom prst="rect">
            <a:avLst/>
          </a:prstGeom>
          <a:noFill/>
        </p:spPr>
        <p:txBody>
          <a:bodyPr wrap="square" rtlCol="0">
            <a:spAutoFit/>
          </a:bodyPr>
          <a:p>
            <a:r>
              <a:rPr lang="zh-CN" altLang="en-US" sz="2800" dirty="0">
                <a:solidFill>
                  <a:srgbClr val="7E0C6E"/>
                </a:solidFill>
                <a:latin typeface="黑体" panose="02010609060101010101" pitchFamily="49" charset="-122"/>
                <a:ea typeface="黑体" panose="02010609060101010101" pitchFamily="49" charset="-122"/>
              </a:rPr>
              <a:t>Introduction</a:t>
            </a:r>
            <a:endParaRPr lang="zh-CN" altLang="en-US" sz="2800" dirty="0">
              <a:solidFill>
                <a:srgbClr val="7E0C6E"/>
              </a:solidFill>
              <a:latin typeface="黑体" panose="02010609060101010101" pitchFamily="49" charset="-122"/>
              <a:ea typeface="黑体" panose="02010609060101010101" pitchFamily="49" charset="-122"/>
            </a:endParaRPr>
          </a:p>
        </p:txBody>
      </p:sp>
      <p:sp>
        <p:nvSpPr>
          <p:cNvPr id="24" name="文本框 23"/>
          <p:cNvSpPr txBox="1"/>
          <p:nvPr/>
        </p:nvSpPr>
        <p:spPr>
          <a:xfrm>
            <a:off x="4271010" y="1534160"/>
            <a:ext cx="7738745" cy="3415030"/>
          </a:xfrm>
          <a:prstGeom prst="rect">
            <a:avLst/>
          </a:prstGeom>
          <a:noFill/>
        </p:spPr>
        <p:txBody>
          <a:bodyPr wrap="square" rtlCol="0">
            <a:spAutoFit/>
          </a:bodyPr>
          <a:p>
            <a:r>
              <a:rPr lang="en-US" altLang="zh-CN" sz="2400" b="1"/>
              <a:t>ABOUT RESTAURANT</a:t>
            </a:r>
            <a:endParaRPr lang="en-US" altLang="zh-CN" sz="2400" b="1"/>
          </a:p>
          <a:p>
            <a:endParaRPr lang="en-US" altLang="zh-CN" sz="2400" b="1"/>
          </a:p>
          <a:p>
            <a:r>
              <a:rPr lang="en-US" altLang="zh-CN" sz="2400" b="1"/>
              <a:t>Goal 1: </a:t>
            </a:r>
            <a:r>
              <a:rPr lang="en-US" altLang="zh-CN" sz="2400"/>
              <a:t>Detect a customer's service request</a:t>
            </a:r>
            <a:endParaRPr lang="en-US" altLang="zh-CN" sz="2400"/>
          </a:p>
          <a:p>
            <a:endParaRPr lang="en-US" altLang="zh-CN" sz="2400" b="1"/>
          </a:p>
          <a:p>
            <a:r>
              <a:rPr lang="en-US" altLang="zh-CN" sz="2400" b="1"/>
              <a:t>Goal 2: </a:t>
            </a:r>
            <a:r>
              <a:rPr lang="en-US" altLang="zh-CN" sz="2400"/>
              <a:t>Reach a customer's table without prior guidance</a:t>
            </a:r>
            <a:endParaRPr lang="en-US" altLang="zh-CN" sz="2400"/>
          </a:p>
          <a:p>
            <a:endParaRPr lang="en-US" altLang="zh-CN" sz="2400" b="1"/>
          </a:p>
          <a:p>
            <a:r>
              <a:rPr lang="en-US" altLang="zh-CN" sz="2400" b="1"/>
              <a:t>Goal 3: </a:t>
            </a:r>
            <a:r>
              <a:rPr lang="en-US" altLang="zh-CN" sz="2400"/>
              <a:t>Grab objects</a:t>
            </a:r>
            <a:endParaRPr lang="en-US" altLang="zh-CN" sz="2400" b="1"/>
          </a:p>
          <a:p>
            <a:endParaRPr lang="en-US" altLang="zh-CN" sz="2400" b="1"/>
          </a:p>
          <a:p>
            <a:r>
              <a:rPr lang="en-US" altLang="zh-CN" sz="2400" b="1"/>
              <a:t>Goal 4: </a:t>
            </a:r>
            <a:r>
              <a:rPr lang="en-US" altLang="zh-CN" sz="2400"/>
              <a:t>Transport an order</a:t>
            </a:r>
            <a:endParaRPr lang="en-US" altLang="zh-CN" sz="24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7730" y="3392251"/>
            <a:ext cx="7883525" cy="279876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CCE8C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文本框 4"/>
          <p:cNvSpPr txBox="1"/>
          <p:nvPr/>
        </p:nvSpPr>
        <p:spPr>
          <a:xfrm>
            <a:off x="3556635" y="1026160"/>
            <a:ext cx="4894580" cy="1476375"/>
          </a:xfrm>
          <a:prstGeom prst="rect">
            <a:avLst/>
          </a:prstGeom>
          <a:noFill/>
        </p:spPr>
        <p:txBody>
          <a:bodyPr wrap="square" rtlCol="0">
            <a:spAutoFit/>
          </a:bodyPr>
          <a:lstStyle/>
          <a:p>
            <a:pPr algn="ctr">
              <a:lnSpc>
                <a:spcPct val="150000"/>
              </a:lnSpc>
            </a:pPr>
            <a:endParaRPr lang="en-US" altLang="zh-CN" sz="3200" dirty="0" smtClean="0">
              <a:latin typeface="Castellar" panose="020A0402060406010301" pitchFamily="18" charset="0"/>
            </a:endParaRPr>
          </a:p>
          <a:p>
            <a:pPr algn="ctr">
              <a:lnSpc>
                <a:spcPct val="150000"/>
              </a:lnSpc>
            </a:pPr>
            <a:r>
              <a:rPr lang="en-US" altLang="zh-CN" sz="2800" dirty="0">
                <a:latin typeface="Castellar" panose="020A0402060406010301" pitchFamily="18" charset="0"/>
              </a:rPr>
              <a:t>Thanks</a:t>
            </a:r>
            <a:r>
              <a:rPr lang="zh-CN" altLang="en-US" sz="2800" dirty="0">
                <a:latin typeface="Castellar" panose="020A0402060406010301" pitchFamily="18" charset="0"/>
              </a:rPr>
              <a:t>！</a:t>
            </a:r>
            <a:endParaRPr lang="en-US" altLang="zh-CN" sz="2800" dirty="0" smtClean="0">
              <a:latin typeface="Castellar" panose="020A0402060406010301"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fld>
            <a:endParaRPr lang="zh-CN" altLang="en-US" sz="1050" dirty="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382137" y="371366"/>
            <a:ext cx="2238233" cy="521970"/>
          </a:xfrm>
          <a:prstGeom prst="rect">
            <a:avLst/>
          </a:prstGeom>
          <a:noFill/>
        </p:spPr>
        <p:txBody>
          <a:bodyPr wrap="square" rtlCol="0">
            <a:spAutoFit/>
          </a:bodyPr>
          <a:lstStyle/>
          <a:p>
            <a:r>
              <a:rPr lang="en-US" altLang="zh-CN" sz="2800" dirty="0">
                <a:solidFill>
                  <a:srgbClr val="7E0C6E"/>
                </a:solidFill>
                <a:latin typeface="黑体" panose="02010609060101010101" pitchFamily="49" charset="-122"/>
                <a:ea typeface="黑体" panose="02010609060101010101" pitchFamily="49" charset="-122"/>
              </a:rPr>
              <a:t>Team Work</a:t>
            </a:r>
            <a:endParaRPr lang="en-US" altLang="zh-CN" sz="2800" dirty="0">
              <a:solidFill>
                <a:srgbClr val="7E0C6E"/>
              </a:solidFill>
              <a:latin typeface="黑体" panose="02010609060101010101" pitchFamily="49" charset="-122"/>
              <a:ea typeface="黑体" panose="02010609060101010101" pitchFamily="49" charset="-122"/>
            </a:endParaRPr>
          </a:p>
        </p:txBody>
      </p:sp>
      <p:sp>
        <p:nvSpPr>
          <p:cNvPr id="17" name="矩形 16"/>
          <p:cNvSpPr/>
          <p:nvPr/>
        </p:nvSpPr>
        <p:spPr>
          <a:xfrm>
            <a:off x="382270" y="1397000"/>
            <a:ext cx="10968355" cy="2676525"/>
          </a:xfrm>
          <a:prstGeom prst="rect">
            <a:avLst/>
          </a:prstGeom>
        </p:spPr>
        <p:txBody>
          <a:bodyPr wrap="square">
            <a:spAutoFit/>
          </a:bodyPr>
          <a:p>
            <a:r>
              <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张明昕 ： </a:t>
            </a:r>
            <a:r>
              <a:rPr lang="en-US" altLang="zh-CN"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Navigation , Recognation of Body Pose ,Find People</a:t>
            </a:r>
            <a:endPar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邓壬鑫 ： Face Recognition</a:t>
            </a:r>
            <a:endPar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冯宇康 ： </a:t>
            </a:r>
            <a:r>
              <a:rPr lang="en-US" altLang="zh-CN"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Voice</a:t>
            </a:r>
            <a:r>
              <a:rPr lang="en-US" altLang="zh-CN"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Interaction</a:t>
            </a:r>
            <a:endPar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张岩 </a:t>
            </a:r>
            <a:r>
              <a:rPr lang="en-US" altLang="zh-CN"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Arm Control and Object Catching</a:t>
            </a:r>
            <a:endParaRPr lang="zh-CN" altLang="en-US" sz="2400" b="1" i="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smtClean="0"/>
              <a:t>2019.6.8</a:t>
            </a:r>
            <a:endParaRPr lang="en-US" altLang="zh-CN" sz="1050" dirty="0" smtClean="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en-US" altLang="zh-CN" sz="1050" dirty="0"/>
          </a:p>
          <a:p>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382137" y="371366"/>
            <a:ext cx="2238233" cy="953135"/>
          </a:xfrm>
          <a:prstGeom prst="rect">
            <a:avLst/>
          </a:prstGeom>
          <a:noFill/>
        </p:spPr>
        <p:txBody>
          <a:bodyPr wrap="square" rtlCol="0">
            <a:spAutoFit/>
          </a:bodyPr>
          <a:lstStyle/>
          <a:p>
            <a:r>
              <a:rPr lang="zh-CN" altLang="en-US" sz="2800" dirty="0">
                <a:solidFill>
                  <a:srgbClr val="7E0C6E"/>
                </a:solidFill>
                <a:latin typeface="黑体" panose="02010609060101010101" pitchFamily="49" charset="-122"/>
                <a:ea typeface="黑体" panose="02010609060101010101" pitchFamily="49" charset="-122"/>
                <a:sym typeface="+mn-ea"/>
              </a:rPr>
              <a:t>Navigation</a:t>
            </a:r>
            <a:endParaRPr lang="zh-CN" altLang="en-US" sz="280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p:txBody>
      </p:sp>
      <p:pic>
        <p:nvPicPr>
          <p:cNvPr id="13" name="图片 12" descr="logo"/>
          <p:cNvPicPr>
            <a:picLocks noChangeAspect="1"/>
          </p:cNvPicPr>
          <p:nvPr/>
        </p:nvPicPr>
        <p:blipFill rotWithShape="1">
          <a:blip r:embed="rId2"/>
          <a:srcRect b="20613"/>
          <a:stretch>
            <a:fillRect/>
          </a:stretch>
        </p:blipFill>
        <p:spPr>
          <a:xfrm>
            <a:off x="11516797" y="6244346"/>
            <a:ext cx="625475" cy="325653"/>
          </a:xfrm>
          <a:prstGeom prst="rect">
            <a:avLst/>
          </a:prstGeom>
        </p:spPr>
      </p:pic>
      <p:sp>
        <p:nvSpPr>
          <p:cNvPr id="2" name="文本框 1"/>
          <p:cNvSpPr txBox="1"/>
          <p:nvPr/>
        </p:nvSpPr>
        <p:spPr>
          <a:xfrm>
            <a:off x="2771775" y="1737360"/>
            <a:ext cx="3886200" cy="368300"/>
          </a:xfrm>
          <a:prstGeom prst="rect">
            <a:avLst/>
          </a:prstGeom>
          <a:noFill/>
        </p:spPr>
        <p:txBody>
          <a:bodyPr wrap="square" rtlCol="0">
            <a:spAutoFit/>
          </a:bodyPr>
          <a:p>
            <a:endParaRPr lang="zh-CN" altLang="en-US"/>
          </a:p>
        </p:txBody>
      </p:sp>
      <p:sp>
        <p:nvSpPr>
          <p:cNvPr id="105" name="CustomShape 7"/>
          <p:cNvSpPr/>
          <p:nvPr/>
        </p:nvSpPr>
        <p:spPr>
          <a:xfrm>
            <a:off x="916200" y="1324440"/>
            <a:ext cx="10141200" cy="3747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等线" panose="02010600030101010101" charset="-122"/>
              </a:rPr>
              <a:t>Base on rchomeedu_navigation navigation.py</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等线" panose="02010600030101010101" charset="-122"/>
              </a:rPr>
              <a:t>- Navigation between two fixed locations</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等线" panose="02010600030101010101" charset="-122"/>
              </a:rPr>
              <a:t>Receive one of the location information from node find_people (the location of customer)</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等线" panose="02010600030101010101" charset="-122"/>
              </a:rPr>
              <a:t>The second location is the goal</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等线" panose="02010600030101010101" charset="-122"/>
              </a:rPr>
              <a:t>Wait for some messages during navigation to make sure  the order of the process is correct</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smtClean="0"/>
              <a:t>2019.6.8</a:t>
            </a:r>
            <a:endParaRPr lang="en-US" altLang="zh-CN" sz="1050" dirty="0" smtClean="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en-US" altLang="zh-CN" sz="1050" dirty="0"/>
          </a:p>
          <a:p>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382137" y="371366"/>
            <a:ext cx="2238233" cy="953135"/>
          </a:xfrm>
          <a:prstGeom prst="rect">
            <a:avLst/>
          </a:prstGeom>
          <a:noFill/>
        </p:spPr>
        <p:txBody>
          <a:bodyPr wrap="square" rtlCol="0">
            <a:spAutoFit/>
          </a:bodyPr>
          <a:lstStyle/>
          <a:p>
            <a:r>
              <a:rPr lang="zh-CN" altLang="en-US" sz="2800" dirty="0">
                <a:solidFill>
                  <a:srgbClr val="7E0C6E"/>
                </a:solidFill>
                <a:latin typeface="黑体" panose="02010609060101010101" pitchFamily="49" charset="-122"/>
                <a:ea typeface="黑体" panose="02010609060101010101" pitchFamily="49" charset="-122"/>
                <a:sym typeface="+mn-ea"/>
              </a:rPr>
              <a:t>Navigation</a:t>
            </a:r>
            <a:endParaRPr lang="zh-CN" altLang="en-US" sz="280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p:txBody>
      </p:sp>
      <p:pic>
        <p:nvPicPr>
          <p:cNvPr id="13" name="图片 12" descr="logo"/>
          <p:cNvPicPr>
            <a:picLocks noChangeAspect="1"/>
          </p:cNvPicPr>
          <p:nvPr/>
        </p:nvPicPr>
        <p:blipFill rotWithShape="1">
          <a:blip r:embed="rId2"/>
          <a:srcRect b="20613"/>
          <a:stretch>
            <a:fillRect/>
          </a:stretch>
        </p:blipFill>
        <p:spPr>
          <a:xfrm>
            <a:off x="11516797" y="6244346"/>
            <a:ext cx="625475" cy="325653"/>
          </a:xfrm>
          <a:prstGeom prst="rect">
            <a:avLst/>
          </a:prstGeom>
        </p:spPr>
      </p:pic>
      <p:sp>
        <p:nvSpPr>
          <p:cNvPr id="2" name="文本框 1"/>
          <p:cNvSpPr txBox="1"/>
          <p:nvPr/>
        </p:nvSpPr>
        <p:spPr>
          <a:xfrm>
            <a:off x="2771775" y="1737360"/>
            <a:ext cx="3886200" cy="368300"/>
          </a:xfrm>
          <a:prstGeom prst="rect">
            <a:avLst/>
          </a:prstGeom>
          <a:noFill/>
        </p:spPr>
        <p:txBody>
          <a:bodyPr wrap="square" rtlCol="0">
            <a:spAutoFit/>
          </a:bodyPr>
          <a:p>
            <a:endParaRPr lang="zh-CN" altLang="en-US"/>
          </a:p>
        </p:txBody>
      </p:sp>
      <p:pic>
        <p:nvPicPr>
          <p:cNvPr id="114" name="图片 113"/>
          <p:cNvPicPr/>
          <p:nvPr/>
        </p:nvPicPr>
        <p:blipFill>
          <a:blip r:embed="rId3"/>
          <a:stretch>
            <a:fillRect/>
          </a:stretch>
        </p:blipFill>
        <p:spPr>
          <a:xfrm>
            <a:off x="360000" y="1656000"/>
            <a:ext cx="5848200" cy="3735000"/>
          </a:xfrm>
          <a:prstGeom prst="rect">
            <a:avLst/>
          </a:prstGeom>
          <a:ln>
            <a:noFill/>
          </a:ln>
        </p:spPr>
      </p:pic>
      <p:pic>
        <p:nvPicPr>
          <p:cNvPr id="115" name="图片 114"/>
          <p:cNvPicPr/>
          <p:nvPr/>
        </p:nvPicPr>
        <p:blipFill>
          <a:blip r:embed="rId4"/>
          <a:stretch>
            <a:fillRect/>
          </a:stretch>
        </p:blipFill>
        <p:spPr>
          <a:xfrm>
            <a:off x="5971320" y="1833120"/>
            <a:ext cx="5980680" cy="3494880"/>
          </a:xfrm>
          <a:prstGeom prst="rect">
            <a:avLst/>
          </a:prstGeom>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smtClean="0"/>
              <a:t>2019.6.8</a:t>
            </a:r>
            <a:endParaRPr lang="en-US" altLang="zh-CN" sz="1050" dirty="0" smtClean="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en-US" altLang="zh-CN" sz="1050" dirty="0"/>
          </a:p>
          <a:p>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382270" y="371475"/>
            <a:ext cx="4552315" cy="953135"/>
          </a:xfrm>
          <a:prstGeom prst="rect">
            <a:avLst/>
          </a:prstGeom>
          <a:noFill/>
        </p:spPr>
        <p:txBody>
          <a:bodyPr wrap="square" rtlCol="0">
            <a:spAutoFit/>
          </a:bodyPr>
          <a:lstStyle/>
          <a:p>
            <a:r>
              <a:rPr lang="zh-CN" altLang="en-US" sz="2800" dirty="0">
                <a:solidFill>
                  <a:srgbClr val="7E0C6E"/>
                </a:solidFill>
                <a:latin typeface="黑体" panose="02010609060101010101" pitchFamily="49" charset="-122"/>
                <a:ea typeface="黑体" panose="02010609060101010101" pitchFamily="49" charset="-122"/>
                <a:sym typeface="+mn-ea"/>
              </a:rPr>
              <a:t>Recognation of Body Pose</a:t>
            </a:r>
            <a:endParaRPr lang="zh-CN" altLang="en-US" sz="280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p:txBody>
      </p:sp>
      <p:pic>
        <p:nvPicPr>
          <p:cNvPr id="13" name="图片 12" descr="logo"/>
          <p:cNvPicPr>
            <a:picLocks noChangeAspect="1"/>
          </p:cNvPicPr>
          <p:nvPr/>
        </p:nvPicPr>
        <p:blipFill rotWithShape="1">
          <a:blip r:embed="rId2"/>
          <a:srcRect b="20613"/>
          <a:stretch>
            <a:fillRect/>
          </a:stretch>
        </p:blipFill>
        <p:spPr>
          <a:xfrm>
            <a:off x="11516797" y="6244346"/>
            <a:ext cx="625475" cy="325653"/>
          </a:xfrm>
          <a:prstGeom prst="rect">
            <a:avLst/>
          </a:prstGeom>
        </p:spPr>
      </p:pic>
      <p:sp>
        <p:nvSpPr>
          <p:cNvPr id="123" name="CustomShape 6"/>
          <p:cNvSpPr/>
          <p:nvPr/>
        </p:nvSpPr>
        <p:spPr>
          <a:xfrm>
            <a:off x="916200" y="1324440"/>
            <a:ext cx="10141200" cy="456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等线" panose="02010600030101010101" charset="-122"/>
              </a:rPr>
              <a:t>Base on OpenCV and Baidu API</a:t>
            </a:r>
            <a:endParaRPr lang="en-US" sz="1800" b="0" strike="noStrike" spc="-1">
              <a:solidFill>
                <a:srgbClr val="000000"/>
              </a:solidFill>
              <a:uFill>
                <a:solidFill>
                  <a:srgbClr val="FFFFFF"/>
                </a:solidFill>
              </a:uFill>
              <a:latin typeface="Arial" panose="020B0604020202020204"/>
            </a:endParaRPr>
          </a:p>
        </p:txBody>
      </p:sp>
      <p:pic>
        <p:nvPicPr>
          <p:cNvPr id="124" name="图片 123"/>
          <p:cNvPicPr/>
          <p:nvPr/>
        </p:nvPicPr>
        <p:blipFill>
          <a:blip r:embed="rId3"/>
          <a:stretch>
            <a:fillRect/>
          </a:stretch>
        </p:blipFill>
        <p:spPr>
          <a:xfrm>
            <a:off x="936000" y="1872000"/>
            <a:ext cx="7606800" cy="4278960"/>
          </a:xfrm>
          <a:prstGeom prst="rect">
            <a:avLst/>
          </a:prstGeom>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smtClean="0"/>
              <a:t>2019.6.8</a:t>
            </a:r>
            <a:endParaRPr lang="en-US" altLang="zh-CN" sz="1050" dirty="0" smtClean="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en-US" altLang="zh-CN" sz="1050" dirty="0"/>
          </a:p>
          <a:p>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382137" y="417721"/>
            <a:ext cx="2238233" cy="953135"/>
          </a:xfrm>
          <a:prstGeom prst="rect">
            <a:avLst/>
          </a:prstGeom>
          <a:noFill/>
        </p:spPr>
        <p:txBody>
          <a:bodyPr wrap="square" rtlCol="0">
            <a:spAutoFit/>
          </a:bodyPr>
          <a:lstStyle/>
          <a:p>
            <a:r>
              <a:rPr lang="zh-CN" altLang="en-US" sz="2800" dirty="0">
                <a:solidFill>
                  <a:srgbClr val="7E0C6E"/>
                </a:solidFill>
                <a:latin typeface="黑体" panose="02010609060101010101" pitchFamily="49" charset="-122"/>
                <a:ea typeface="黑体" panose="02010609060101010101" pitchFamily="49" charset="-122"/>
                <a:sym typeface="+mn-ea"/>
              </a:rPr>
              <a:t>Find People</a:t>
            </a:r>
            <a:endParaRPr lang="zh-CN" altLang="en-US" sz="280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p:txBody>
      </p:sp>
      <p:pic>
        <p:nvPicPr>
          <p:cNvPr id="13" name="图片 12" descr="logo"/>
          <p:cNvPicPr>
            <a:picLocks noChangeAspect="1"/>
          </p:cNvPicPr>
          <p:nvPr/>
        </p:nvPicPr>
        <p:blipFill rotWithShape="1">
          <a:blip r:embed="rId2"/>
          <a:srcRect b="20613"/>
          <a:stretch>
            <a:fillRect/>
          </a:stretch>
        </p:blipFill>
        <p:spPr>
          <a:xfrm>
            <a:off x="11516797" y="6244346"/>
            <a:ext cx="625475" cy="325653"/>
          </a:xfrm>
          <a:prstGeom prst="rect">
            <a:avLst/>
          </a:prstGeom>
        </p:spPr>
      </p:pic>
      <p:pic>
        <p:nvPicPr>
          <p:cNvPr id="132" name="图片 131"/>
          <p:cNvPicPr/>
          <p:nvPr/>
        </p:nvPicPr>
        <p:blipFill>
          <a:blip r:embed="rId3"/>
          <a:stretch>
            <a:fillRect/>
          </a:stretch>
        </p:blipFill>
        <p:spPr>
          <a:xfrm>
            <a:off x="1906560" y="1377360"/>
            <a:ext cx="8418600" cy="4123440"/>
          </a:xfrm>
          <a:prstGeom prst="rect">
            <a:avLst/>
          </a:prstGeom>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r>
              <a:rPr lang="en-US" altLang="zh-CN" sz="1050" smtClean="0"/>
              <a:t>2019.6.8</a:t>
            </a:r>
            <a:endParaRPr lang="en-US" altLang="zh-CN" sz="1050" dirty="0" smtClean="0"/>
          </a:p>
        </p:txBody>
      </p:sp>
      <p:sp>
        <p:nvSpPr>
          <p:cNvPr id="7" name="页脚占位符 6"/>
          <p:cNvSpPr>
            <a:spLocks noGrp="1"/>
          </p:cNvSpPr>
          <p:nvPr>
            <p:ph type="ftr" sz="quarter" idx="11"/>
          </p:nvPr>
        </p:nvSpPr>
        <p:spPr>
          <a:xfrm>
            <a:off x="2436125" y="6570000"/>
            <a:ext cx="7781663" cy="288000"/>
          </a:xfrm>
        </p:spPr>
        <p:txBody>
          <a:bodyPr/>
          <a:lstStyle/>
          <a:p>
            <a:r>
              <a:rPr lang="en-US" altLang="zh-CN" sz="1050" dirty="0">
                <a:sym typeface="+mn-ea"/>
              </a:rPr>
              <a:t>Robot Software Engineering</a:t>
            </a:r>
            <a:endParaRPr lang="en-US" altLang="zh-CN" sz="1050" dirty="0"/>
          </a:p>
          <a:p>
            <a:endParaRPr lang="zh-CN" altLang="en-US" sz="1050" dirty="0">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l="34328" t="26124" r="33459" b="25562"/>
          <a:stretch>
            <a:fillRect/>
          </a:stretch>
        </p:blipFill>
        <p:spPr>
          <a:xfrm>
            <a:off x="11288598" y="173133"/>
            <a:ext cx="721453" cy="721453"/>
          </a:xfrm>
          <a:prstGeom prst="rect">
            <a:avLst/>
          </a:prstGeom>
        </p:spPr>
      </p:pic>
      <p:sp>
        <p:nvSpPr>
          <p:cNvPr id="12" name="文本框 11"/>
          <p:cNvSpPr txBox="1"/>
          <p:nvPr/>
        </p:nvSpPr>
        <p:spPr>
          <a:xfrm>
            <a:off x="382137" y="417721"/>
            <a:ext cx="2238233" cy="953135"/>
          </a:xfrm>
          <a:prstGeom prst="rect">
            <a:avLst/>
          </a:prstGeom>
          <a:noFill/>
        </p:spPr>
        <p:txBody>
          <a:bodyPr wrap="square" rtlCol="0">
            <a:spAutoFit/>
          </a:bodyPr>
          <a:lstStyle/>
          <a:p>
            <a:r>
              <a:rPr lang="zh-CN" altLang="en-US" sz="2800" dirty="0">
                <a:solidFill>
                  <a:srgbClr val="7E0C6E"/>
                </a:solidFill>
                <a:latin typeface="黑体" panose="02010609060101010101" pitchFamily="49" charset="-122"/>
                <a:ea typeface="黑体" panose="02010609060101010101" pitchFamily="49" charset="-122"/>
                <a:sym typeface="+mn-ea"/>
              </a:rPr>
              <a:t>Find People</a:t>
            </a:r>
            <a:endParaRPr lang="zh-CN" altLang="en-US" sz="2800" dirty="0">
              <a:solidFill>
                <a:srgbClr val="7E0C6E"/>
              </a:solidFill>
              <a:latin typeface="黑体" panose="02010609060101010101" pitchFamily="49" charset="-122"/>
              <a:ea typeface="黑体" panose="02010609060101010101" pitchFamily="49" charset="-122"/>
            </a:endParaRPr>
          </a:p>
          <a:p>
            <a:endParaRPr lang="zh-CN" altLang="en-US" sz="2800" dirty="0">
              <a:solidFill>
                <a:srgbClr val="7E0C6E"/>
              </a:solidFill>
              <a:latin typeface="黑体" panose="02010609060101010101" pitchFamily="49" charset="-122"/>
              <a:ea typeface="黑体" panose="02010609060101010101" pitchFamily="49" charset="-122"/>
            </a:endParaRPr>
          </a:p>
        </p:txBody>
      </p:sp>
      <p:pic>
        <p:nvPicPr>
          <p:cNvPr id="13" name="图片 12" descr="logo"/>
          <p:cNvPicPr>
            <a:picLocks noChangeAspect="1"/>
          </p:cNvPicPr>
          <p:nvPr/>
        </p:nvPicPr>
        <p:blipFill rotWithShape="1">
          <a:blip r:embed="rId2"/>
          <a:srcRect b="20613"/>
          <a:stretch>
            <a:fillRect/>
          </a:stretch>
        </p:blipFill>
        <p:spPr>
          <a:xfrm>
            <a:off x="11516797" y="6244346"/>
            <a:ext cx="625475" cy="325653"/>
          </a:xfrm>
          <a:prstGeom prst="rect">
            <a:avLst/>
          </a:prstGeom>
        </p:spPr>
      </p:pic>
      <p:pic>
        <p:nvPicPr>
          <p:cNvPr id="140" name="图片 139"/>
          <p:cNvPicPr/>
          <p:nvPr/>
        </p:nvPicPr>
        <p:blipFill>
          <a:blip r:embed="rId3"/>
          <a:stretch>
            <a:fillRect/>
          </a:stretch>
        </p:blipFill>
        <p:spPr>
          <a:xfrm>
            <a:off x="2065320" y="1076400"/>
            <a:ext cx="7582680" cy="5331600"/>
          </a:xfrm>
          <a:prstGeom prst="rect">
            <a:avLst/>
          </a:prstGeom>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Face </a:t>
            </a:r>
            <a:r>
              <a:rPr lang="zh-CN" altLang="en-US" b="1" dirty="0" smtClean="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Recognition </a:t>
            </a:r>
            <a:r>
              <a:rPr lang="en-US" altLang="zh-CN"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Based on </a:t>
            </a:r>
            <a:r>
              <a:rPr lang="en-US" altLang="zh-CN" b="1" dirty="0" smtClean="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Sexuality</a:t>
            </a:r>
            <a:endParaRPr lang="zh-CN" altLang="en-US" b="1"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As for the realization of restaurant theme, our team members have realized its basic functions, but for our bartender robot, I think we need to add some additional small functions to improve the practicability and quality of service of the </a:t>
            </a:r>
            <a:r>
              <a:rPr lang="en-US" altLang="zh-CN" dirty="0" err="1"/>
              <a:t>turtlebot</a:t>
            </a:r>
            <a:r>
              <a:rPr lang="en-US" altLang="zh-CN" dirty="0"/>
              <a:t> robot</a:t>
            </a:r>
            <a:r>
              <a:rPr lang="en-US" altLang="zh-CN" dirty="0" smtClean="0"/>
              <a:t>.</a:t>
            </a:r>
            <a:endParaRPr lang="en-US" altLang="zh-CN" dirty="0" smtClean="0"/>
          </a:p>
          <a:p>
            <a:r>
              <a:rPr lang="en-US" altLang="zh-CN" dirty="0" smtClean="0"/>
              <a:t>Our </a:t>
            </a:r>
            <a:r>
              <a:rPr lang="en-US" altLang="zh-CN" dirty="0"/>
              <a:t>team members used object recognition technology in the process of picking up objects by robots. I want to continue to use face recognition technology to specify the gender of men and women so as to determine whether to stop action after picking up wine cups (the default recognition is that men do not stop, women do not stop) in order to improve the quality of service.</a:t>
            </a:r>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4670</Words>
  <Application>WPS 演示</Application>
  <PresentationFormat>宽屏</PresentationFormat>
  <Paragraphs>222</Paragraphs>
  <Slides>20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MS PGothic</vt:lpstr>
      <vt:lpstr>Times New Roman</vt:lpstr>
      <vt:lpstr>PMingLiU</vt:lpstr>
      <vt:lpstr>Adobe 明體 Std L</vt:lpstr>
      <vt:lpstr>黑体</vt:lpstr>
      <vt:lpstr>等线</vt:lpstr>
      <vt:lpstr>Arial</vt:lpstr>
      <vt:lpstr>Castellar</vt:lpstr>
      <vt:lpstr>SWTxt</vt:lpstr>
      <vt:lpstr>微软雅黑</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Face Recognition Based on Sexuality</vt:lpstr>
      <vt:lpstr>Specific Realization of Gender Recognition</vt:lpstr>
      <vt:lpstr>Problems</vt:lpstr>
      <vt:lpstr>Camera Calibration</vt:lpstr>
      <vt:lpstr>Camera Calibration</vt:lpstr>
      <vt:lpstr>Camera Calibration</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Hongpeng Wang</dc:creator>
  <cp:lastModifiedBy>97309</cp:lastModifiedBy>
  <cp:revision>66</cp:revision>
  <dcterms:created xsi:type="dcterms:W3CDTF">2018-08-02T05:42:00Z</dcterms:created>
  <dcterms:modified xsi:type="dcterms:W3CDTF">2019-06-08T00:26:24Z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2052-11.1.0.8648</vt:lpwstr>
  </property>
</Properties>
</file>